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256" r:id="rId5"/>
    <p:sldId id="264" r:id="rId6"/>
    <p:sldId id="274" r:id="rId7"/>
    <p:sldId id="275" r:id="rId8"/>
    <p:sldId id="278" r:id="rId9"/>
    <p:sldId id="276" r:id="rId10"/>
    <p:sldId id="265" r:id="rId11"/>
    <p:sldId id="271" r:id="rId12"/>
    <p:sldId id="268" r:id="rId13"/>
    <p:sldId id="266" r:id="rId14"/>
    <p:sldId id="267" r:id="rId15"/>
    <p:sldId id="279" r:id="rId16"/>
    <p:sldId id="280" r:id="rId17"/>
    <p:sldId id="259" r:id="rId18"/>
    <p:sldId id="257" r:id="rId19"/>
    <p:sldId id="260" r:id="rId20"/>
    <p:sldId id="270" r:id="rId21"/>
    <p:sldId id="269" r:id="rId22"/>
    <p:sldId id="272" r:id="rId23"/>
    <p:sldId id="262" r:id="rId24"/>
    <p:sldId id="281" r:id="rId25"/>
    <p:sldId id="273" r:id="rId26"/>
    <p:sldId id="26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4067" autoAdjust="0"/>
  </p:normalViewPr>
  <p:slideViewPr>
    <p:cSldViewPr>
      <p:cViewPr varScale="1">
        <p:scale>
          <a:sx n="74" d="100"/>
          <a:sy n="74" d="100"/>
        </p:scale>
        <p:origin x="-1266"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55AFFD-2807-4004-98CD-2C1EB1B84476}" type="datetimeFigureOut">
              <a:rPr lang="en-GB" smtClean="0"/>
              <a:t>15/06/2020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A118C1-E6D4-4B06-9092-6D6DADEB02B2}" type="slidenum">
              <a:rPr lang="en-GB" smtClean="0"/>
              <a:t>‹#›</a:t>
            </a:fld>
            <a:endParaRPr lang="en-GB"/>
          </a:p>
        </p:txBody>
      </p:sp>
    </p:spTree>
    <p:extLst>
      <p:ext uri="{BB962C8B-B14F-4D97-AF65-F5344CB8AC3E}">
        <p14:creationId xmlns:p14="http://schemas.microsoft.com/office/powerpoint/2010/main" val="4052218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 everyone and welcome to our Primary 1 Induction presentation.  My name is Miss McBurnie and I am the Acting Head Teacher here at Eastbank Primary school for the time being.  Today I am going to go over some useful pieces of information that will hopefully help and put your mind at ease for your child coming to join us as part of our Eastbank family.</a:t>
            </a:r>
          </a:p>
        </p:txBody>
      </p:sp>
      <p:sp>
        <p:nvSpPr>
          <p:cNvPr id="4" name="Slide Number Placeholder 3"/>
          <p:cNvSpPr>
            <a:spLocks noGrp="1"/>
          </p:cNvSpPr>
          <p:nvPr>
            <p:ph type="sldNum" sz="quarter" idx="5"/>
          </p:nvPr>
        </p:nvSpPr>
        <p:spPr/>
        <p:txBody>
          <a:bodyPr/>
          <a:lstStyle/>
          <a:p>
            <a:fld id="{0DA118C1-E6D4-4B06-9092-6D6DADEB02B2}" type="slidenum">
              <a:rPr lang="en-GB" smtClean="0"/>
              <a:t>1</a:t>
            </a:fld>
            <a:endParaRPr lang="en-GB"/>
          </a:p>
        </p:txBody>
      </p:sp>
    </p:spTree>
    <p:extLst>
      <p:ext uri="{BB962C8B-B14F-4D97-AF65-F5344CB8AC3E}">
        <p14:creationId xmlns:p14="http://schemas.microsoft.com/office/powerpoint/2010/main" val="718568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have our</a:t>
            </a:r>
            <a:r>
              <a:rPr lang="en-GB" baseline="0" dirty="0" smtClean="0"/>
              <a:t> support for learning workers in the playground during playtime and our Leadership team is out there as often as they can be too.  We will be leading socially distant games and there will only be a few classes out at a time as the breaks will be staggered too.</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We have  a zero tolerance approach to bullying and encourage children to treat everyone with respect.  We use restorative practices to encourage the children to think about their actions and how they can ensure they choose more wisely next time.  </a:t>
            </a:r>
          </a:p>
          <a:p>
            <a:endParaRPr lang="en-GB" dirty="0"/>
          </a:p>
        </p:txBody>
      </p:sp>
      <p:sp>
        <p:nvSpPr>
          <p:cNvPr id="4" name="Slide Number Placeholder 3"/>
          <p:cNvSpPr>
            <a:spLocks noGrp="1"/>
          </p:cNvSpPr>
          <p:nvPr>
            <p:ph type="sldNum" sz="quarter" idx="10"/>
          </p:nvPr>
        </p:nvSpPr>
        <p:spPr/>
        <p:txBody>
          <a:bodyPr/>
          <a:lstStyle/>
          <a:p>
            <a:fld id="{0DA118C1-E6D4-4B06-9092-6D6DADEB02B2}" type="slidenum">
              <a:rPr lang="en-GB" smtClean="0"/>
              <a:t>10</a:t>
            </a:fld>
            <a:endParaRPr lang="en-GB"/>
          </a:p>
        </p:txBody>
      </p:sp>
    </p:spTree>
    <p:extLst>
      <p:ext uri="{BB962C8B-B14F-4D97-AF65-F5344CB8AC3E}">
        <p14:creationId xmlns:p14="http://schemas.microsoft.com/office/powerpoint/2010/main" val="4014100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children who have a packed lunch at this time will eat in the classroom, only those who choose a school lunch will go to the lunch hall.</a:t>
            </a:r>
            <a:endParaRPr lang="en-GB" dirty="0"/>
          </a:p>
        </p:txBody>
      </p:sp>
      <p:sp>
        <p:nvSpPr>
          <p:cNvPr id="4" name="Slide Number Placeholder 3"/>
          <p:cNvSpPr>
            <a:spLocks noGrp="1"/>
          </p:cNvSpPr>
          <p:nvPr>
            <p:ph type="sldNum" sz="quarter" idx="10"/>
          </p:nvPr>
        </p:nvSpPr>
        <p:spPr/>
        <p:txBody>
          <a:bodyPr/>
          <a:lstStyle/>
          <a:p>
            <a:fld id="{0DA118C1-E6D4-4B06-9092-6D6DADEB02B2}" type="slidenum">
              <a:rPr lang="en-GB" smtClean="0"/>
              <a:t>11</a:t>
            </a:fld>
            <a:endParaRPr lang="en-GB"/>
          </a:p>
        </p:txBody>
      </p:sp>
    </p:spTree>
    <p:extLst>
      <p:ext uri="{BB962C8B-B14F-4D97-AF65-F5344CB8AC3E}">
        <p14:creationId xmlns:p14="http://schemas.microsoft.com/office/powerpoint/2010/main" val="1475162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year we developed our behaviour policy to create our Eastbank Expectations, this was extremely </a:t>
            </a:r>
            <a:r>
              <a:rPr lang="en-GB" baseline="0" dirty="0" smtClean="0"/>
              <a:t>effective </a:t>
            </a:r>
            <a:r>
              <a:rPr lang="en-GB" baseline="0" dirty="0" smtClean="0"/>
              <a:t>and there was a lot of success for children based around it.  The approach was two pronged.  One was that there were clear expectations and consequences for certain </a:t>
            </a:r>
            <a:r>
              <a:rPr lang="en-GB" baseline="0" dirty="0" smtClean="0"/>
              <a:t>behaviours, </a:t>
            </a:r>
            <a:r>
              <a:rPr lang="en-GB" baseline="0" dirty="0" smtClean="0"/>
              <a:t>that was fair and equal among all </a:t>
            </a:r>
            <a:r>
              <a:rPr lang="en-GB" baseline="0" smtClean="0"/>
              <a:t>the </a:t>
            </a:r>
            <a:r>
              <a:rPr lang="en-GB" baseline="0" smtClean="0"/>
              <a:t>children, </a:t>
            </a:r>
            <a:r>
              <a:rPr lang="en-GB" baseline="0" dirty="0" smtClean="0"/>
              <a:t>and the second was that we celebrated those who went above and beyond in their daily actions.</a:t>
            </a:r>
          </a:p>
          <a:p>
            <a:endParaRPr lang="en-GB" baseline="0" dirty="0" smtClean="0"/>
          </a:p>
          <a:p>
            <a:r>
              <a:rPr lang="en-GB" baseline="0" dirty="0" smtClean="0"/>
              <a:t>Here we can see the steps </a:t>
            </a:r>
            <a:r>
              <a:rPr lang="en-GB" baseline="0" dirty="0" smtClean="0"/>
              <a:t>that </a:t>
            </a:r>
            <a:r>
              <a:rPr lang="en-GB" baseline="0" dirty="0" smtClean="0"/>
              <a:t>are followed consistently throughout the school when children make the wrong choices.  We are aware that new Primary 1’s will need more nurture and understanding to help them become familiar with the rules and routines of school, so please don’t worry.</a:t>
            </a:r>
            <a:endParaRPr lang="en-GB" dirty="0"/>
          </a:p>
        </p:txBody>
      </p:sp>
      <p:sp>
        <p:nvSpPr>
          <p:cNvPr id="4" name="Slide Number Placeholder 3"/>
          <p:cNvSpPr>
            <a:spLocks noGrp="1"/>
          </p:cNvSpPr>
          <p:nvPr>
            <p:ph type="sldNum" sz="quarter" idx="10"/>
          </p:nvPr>
        </p:nvSpPr>
        <p:spPr/>
        <p:txBody>
          <a:bodyPr/>
          <a:lstStyle/>
          <a:p>
            <a:fld id="{0DA118C1-E6D4-4B06-9092-6D6DADEB02B2}" type="slidenum">
              <a:rPr lang="en-GB" smtClean="0"/>
              <a:t>12</a:t>
            </a:fld>
            <a:endParaRPr lang="en-GB"/>
          </a:p>
        </p:txBody>
      </p:sp>
    </p:spTree>
    <p:extLst>
      <p:ext uri="{BB962C8B-B14F-4D97-AF65-F5344CB8AC3E}">
        <p14:creationId xmlns:p14="http://schemas.microsoft.com/office/powerpoint/2010/main" val="1334893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second</a:t>
            </a:r>
            <a:r>
              <a:rPr lang="en-GB" baseline="0" dirty="0" smtClean="0"/>
              <a:t> prong is the celebration of getting Above and Beyond, the children responded so well to this and loved it when they were celebrated for their positive choices.</a:t>
            </a:r>
            <a:endParaRPr lang="en-GB" dirty="0"/>
          </a:p>
        </p:txBody>
      </p:sp>
      <p:sp>
        <p:nvSpPr>
          <p:cNvPr id="4" name="Slide Number Placeholder 3"/>
          <p:cNvSpPr>
            <a:spLocks noGrp="1"/>
          </p:cNvSpPr>
          <p:nvPr>
            <p:ph type="sldNum" sz="quarter" idx="10"/>
          </p:nvPr>
        </p:nvSpPr>
        <p:spPr/>
        <p:txBody>
          <a:bodyPr/>
          <a:lstStyle/>
          <a:p>
            <a:fld id="{0DA118C1-E6D4-4B06-9092-6D6DADEB02B2}" type="slidenum">
              <a:rPr lang="en-GB" smtClean="0"/>
              <a:t>13</a:t>
            </a:fld>
            <a:endParaRPr lang="en-GB"/>
          </a:p>
        </p:txBody>
      </p:sp>
    </p:spTree>
    <p:extLst>
      <p:ext uri="{BB962C8B-B14F-4D97-AF65-F5344CB8AC3E}">
        <p14:creationId xmlns:p14="http://schemas.microsoft.com/office/powerpoint/2010/main" val="3788763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 all the people</a:t>
            </a:r>
            <a:r>
              <a:rPr lang="en-GB" baseline="0" dirty="0" smtClean="0"/>
              <a:t> involved in making our P1’s experience a rich learning environment.  Our class teachers provide the right learning at the right time for our children, whether it is teacher led, teacher directed or child led.  Our CDO supports the development of play through their expertise of early years.  Our </a:t>
            </a:r>
            <a:r>
              <a:rPr lang="en-GB" baseline="0" dirty="0" err="1" smtClean="0"/>
              <a:t>SfLW</a:t>
            </a:r>
            <a:r>
              <a:rPr lang="en-GB" baseline="0" dirty="0" smtClean="0"/>
              <a:t> support the children to learn in a variety of ways and our Outside Agencies support the development of our staff.</a:t>
            </a:r>
            <a:endParaRPr lang="en-GB" dirty="0"/>
          </a:p>
        </p:txBody>
      </p:sp>
      <p:sp>
        <p:nvSpPr>
          <p:cNvPr id="4" name="Slide Number Placeholder 3"/>
          <p:cNvSpPr>
            <a:spLocks noGrp="1"/>
          </p:cNvSpPr>
          <p:nvPr>
            <p:ph type="sldNum" sz="quarter" idx="10"/>
          </p:nvPr>
        </p:nvSpPr>
        <p:spPr/>
        <p:txBody>
          <a:bodyPr/>
          <a:lstStyle/>
          <a:p>
            <a:fld id="{AA8EAA03-F7CA-4698-A31E-65F64C81171F}" type="slidenum">
              <a:rPr lang="en-GB" smtClean="0"/>
              <a:t>14</a:t>
            </a:fld>
            <a:endParaRPr lang="en-GB" dirty="0"/>
          </a:p>
        </p:txBody>
      </p:sp>
    </p:spTree>
    <p:extLst>
      <p:ext uri="{BB962C8B-B14F-4D97-AF65-F5344CB8AC3E}">
        <p14:creationId xmlns:p14="http://schemas.microsoft.com/office/powerpoint/2010/main" val="509364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Here</a:t>
            </a:r>
            <a:r>
              <a:rPr lang="en-GB" baseline="0" dirty="0" smtClean="0"/>
              <a:t> at Eastbank we use the playful pedagogy approach.  This ensures a smooth transition from nursery, that all children are engaged, that all children are actively learning, that we respond to the interests of the child and that children are able to lead their learning through personalisation and choice.  It is said that </a:t>
            </a:r>
            <a:r>
              <a:rPr lang="en-GB" sz="1200" b="0" i="0" kern="1200" dirty="0" smtClean="0">
                <a:solidFill>
                  <a:schemeClr val="tx1"/>
                </a:solidFill>
                <a:effectLst/>
                <a:latin typeface="+mn-lt"/>
                <a:ea typeface="+mn-ea"/>
                <a:cs typeface="+mn-cs"/>
              </a:rPr>
              <a:t>Scientists have recently determined that it takes approximately 400 repetitions to create a new </a:t>
            </a:r>
            <a:r>
              <a:rPr lang="en-GB" sz="1200" b="1" i="0" kern="1200" dirty="0" smtClean="0">
                <a:solidFill>
                  <a:schemeClr val="tx1"/>
                </a:solidFill>
                <a:effectLst/>
                <a:latin typeface="+mn-lt"/>
                <a:ea typeface="+mn-ea"/>
                <a:cs typeface="+mn-cs"/>
              </a:rPr>
              <a:t>synapse</a:t>
            </a:r>
            <a:r>
              <a:rPr lang="en-GB" sz="1200" b="0" i="0" kern="1200" dirty="0" smtClean="0">
                <a:solidFill>
                  <a:schemeClr val="tx1"/>
                </a:solidFill>
                <a:effectLst/>
                <a:latin typeface="+mn-lt"/>
                <a:ea typeface="+mn-ea"/>
                <a:cs typeface="+mn-cs"/>
              </a:rPr>
              <a:t> in the brain - unless it is done with </a:t>
            </a:r>
            <a:r>
              <a:rPr lang="en-GB" sz="1200" b="1" i="0" kern="1200" dirty="0" smtClean="0">
                <a:solidFill>
                  <a:schemeClr val="tx1"/>
                </a:solidFill>
                <a:effectLst/>
                <a:latin typeface="+mn-lt"/>
                <a:ea typeface="+mn-ea"/>
                <a:cs typeface="+mn-cs"/>
              </a:rPr>
              <a:t>play</a:t>
            </a:r>
            <a:r>
              <a:rPr lang="en-GB" sz="1200" b="0" i="0" kern="1200" dirty="0" smtClean="0">
                <a:solidFill>
                  <a:schemeClr val="tx1"/>
                </a:solidFill>
                <a:effectLst/>
                <a:latin typeface="+mn-lt"/>
                <a:ea typeface="+mn-ea"/>
                <a:cs typeface="+mn-cs"/>
              </a:rPr>
              <a:t>, in which case it takes between 10 and 20 repetitions.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Primary 1 will start their Baby Strings journey with</a:t>
            </a:r>
            <a:r>
              <a:rPr lang="en-GB" sz="1200" b="0" i="0" kern="1200" baseline="0" dirty="0" smtClean="0">
                <a:solidFill>
                  <a:schemeClr val="tx1"/>
                </a:solidFill>
                <a:effectLst/>
                <a:latin typeface="+mn-lt"/>
                <a:ea typeface="+mn-ea"/>
                <a:cs typeface="+mn-cs"/>
              </a:rPr>
              <a:t> the creation of a paper orchestra and we are working on how to do this best with our Baby Strings tutors.</a:t>
            </a:r>
            <a:endParaRPr lang="en-GB" dirty="0" smtClean="0"/>
          </a:p>
          <a:p>
            <a:endParaRPr lang="en-GB" dirty="0" smtClean="0"/>
          </a:p>
          <a:p>
            <a:r>
              <a:rPr lang="en-GB" dirty="0" smtClean="0"/>
              <a:t>While not all of these activities will take place at the start of the year we</a:t>
            </a:r>
            <a:r>
              <a:rPr lang="en-GB" baseline="0" dirty="0" smtClean="0"/>
              <a:t> will get them up and running as soon as possible.  We will be encouraging play as much as we can by rotating resources and allowing children to have access to their own resources.</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0DA118C1-E6D4-4B06-9092-6D6DADEB02B2}" type="slidenum">
              <a:rPr lang="en-GB" smtClean="0"/>
              <a:t>15</a:t>
            </a:fld>
            <a:endParaRPr lang="en-GB"/>
          </a:p>
        </p:txBody>
      </p:sp>
    </p:spTree>
    <p:extLst>
      <p:ext uri="{BB962C8B-B14F-4D97-AF65-F5344CB8AC3E}">
        <p14:creationId xmlns:p14="http://schemas.microsoft.com/office/powerpoint/2010/main" val="2327859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just a few of the valuable tools that play allows us to take advantage of and we look forward to opening up our play more fully, however, we are still able to meet many of these targets in a more restricted setting.  We will be asking our CDO to create some play videos for you to copy at home.</a:t>
            </a:r>
            <a:endParaRPr lang="en-US" dirty="0"/>
          </a:p>
        </p:txBody>
      </p:sp>
      <p:sp>
        <p:nvSpPr>
          <p:cNvPr id="4" name="Slide Number Placeholder 3"/>
          <p:cNvSpPr>
            <a:spLocks noGrp="1"/>
          </p:cNvSpPr>
          <p:nvPr>
            <p:ph type="sldNum" sz="quarter" idx="5"/>
          </p:nvPr>
        </p:nvSpPr>
        <p:spPr/>
        <p:txBody>
          <a:bodyPr/>
          <a:lstStyle/>
          <a:p>
            <a:fld id="{AA8EAA03-F7CA-4698-A31E-65F64C81171F}" type="slidenum">
              <a:rPr lang="en-GB" smtClean="0"/>
              <a:t>16</a:t>
            </a:fld>
            <a:endParaRPr lang="en-GB" dirty="0"/>
          </a:p>
        </p:txBody>
      </p:sp>
    </p:spTree>
    <p:extLst>
      <p:ext uri="{BB962C8B-B14F-4D97-AF65-F5344CB8AC3E}">
        <p14:creationId xmlns:p14="http://schemas.microsoft.com/office/powerpoint/2010/main" val="13826634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will be three days</a:t>
            </a:r>
            <a:r>
              <a:rPr lang="en-GB" baseline="0" dirty="0" smtClean="0"/>
              <a:t> the children will be at home carrying out work covered by the teacher during their face to face learning but there are lots of other ways you can help too.  Being actively engaged in talking about your child’s work will allow them to make connections while retelling it to someone else, this is often a valuable way to embed learning and create transferrable links.</a:t>
            </a:r>
            <a:endParaRPr lang="en-GB" dirty="0"/>
          </a:p>
        </p:txBody>
      </p:sp>
      <p:sp>
        <p:nvSpPr>
          <p:cNvPr id="4" name="Slide Number Placeholder 3"/>
          <p:cNvSpPr>
            <a:spLocks noGrp="1"/>
          </p:cNvSpPr>
          <p:nvPr>
            <p:ph type="sldNum" sz="quarter" idx="10"/>
          </p:nvPr>
        </p:nvSpPr>
        <p:spPr/>
        <p:txBody>
          <a:bodyPr/>
          <a:lstStyle/>
          <a:p>
            <a:fld id="{0DA118C1-E6D4-4B06-9092-6D6DADEB02B2}" type="slidenum">
              <a:rPr lang="en-GB" smtClean="0"/>
              <a:t>17</a:t>
            </a:fld>
            <a:endParaRPr lang="en-GB"/>
          </a:p>
        </p:txBody>
      </p:sp>
    </p:spTree>
    <p:extLst>
      <p:ext uri="{BB962C8B-B14F-4D97-AF65-F5344CB8AC3E}">
        <p14:creationId xmlns:p14="http://schemas.microsoft.com/office/powerpoint/2010/main" val="3232429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Please ensure you complete these invaluable</a:t>
            </a:r>
            <a:r>
              <a:rPr lang="en-GB" baseline="0" dirty="0" smtClean="0"/>
              <a:t> forms for us so that we can keep your children safe and well.  Thank you for submitting relevant information so far. We are unsure how the P1 medical checks will happen this year but we will keep you well informed when we do. Please check your child’s hair regularly and carry out the full necessary hygiene treatment.  Should your child fall ill during school we will contact you to collect them, we have procedures in place should they develop symptoms of COVID.  Please do not send your child to school if they are displaying any symptoms at home.</a:t>
            </a:r>
            <a:endParaRPr lang="en-GB" dirty="0"/>
          </a:p>
        </p:txBody>
      </p:sp>
      <p:sp>
        <p:nvSpPr>
          <p:cNvPr id="4" name="Slide Number Placeholder 3"/>
          <p:cNvSpPr>
            <a:spLocks noGrp="1"/>
          </p:cNvSpPr>
          <p:nvPr>
            <p:ph type="sldNum" sz="quarter" idx="10"/>
          </p:nvPr>
        </p:nvSpPr>
        <p:spPr/>
        <p:txBody>
          <a:bodyPr/>
          <a:lstStyle/>
          <a:p>
            <a:fld id="{0DA118C1-E6D4-4B06-9092-6D6DADEB02B2}" type="slidenum">
              <a:rPr lang="en-GB" smtClean="0"/>
              <a:t>18</a:t>
            </a:fld>
            <a:endParaRPr lang="en-GB"/>
          </a:p>
        </p:txBody>
      </p:sp>
    </p:spTree>
    <p:extLst>
      <p:ext uri="{BB962C8B-B14F-4D97-AF65-F5344CB8AC3E}">
        <p14:creationId xmlns:p14="http://schemas.microsoft.com/office/powerpoint/2010/main" val="3554475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have a fully involved</a:t>
            </a:r>
            <a:r>
              <a:rPr lang="en-GB" baseline="0" dirty="0" smtClean="0"/>
              <a:t> Parent Council that you are welcome to join, though at this point in time we will not have anyone coming in to the school. Once that changes we would value your help and assistance.  </a:t>
            </a:r>
          </a:p>
          <a:p>
            <a:r>
              <a:rPr lang="en-GB" baseline="0" dirty="0" smtClean="0"/>
              <a:t/>
            </a:r>
            <a:br>
              <a:rPr lang="en-GB" baseline="0" dirty="0" smtClean="0"/>
            </a:br>
            <a:r>
              <a:rPr lang="en-GB" baseline="0" dirty="0" smtClean="0"/>
              <a:t>For now you can help with shared home learning, support your child with Seesaw, tweet clips of your child involved in their learning and ensure you let us know if there is anything you need.</a:t>
            </a:r>
            <a:endParaRPr lang="en-GB" dirty="0"/>
          </a:p>
        </p:txBody>
      </p:sp>
      <p:sp>
        <p:nvSpPr>
          <p:cNvPr id="4" name="Slide Number Placeholder 3"/>
          <p:cNvSpPr>
            <a:spLocks noGrp="1"/>
          </p:cNvSpPr>
          <p:nvPr>
            <p:ph type="sldNum" sz="quarter" idx="10"/>
          </p:nvPr>
        </p:nvSpPr>
        <p:spPr/>
        <p:txBody>
          <a:bodyPr/>
          <a:lstStyle/>
          <a:p>
            <a:fld id="{0DA118C1-E6D4-4B06-9092-6D6DADEB02B2}" type="slidenum">
              <a:rPr lang="en-GB" smtClean="0"/>
              <a:t>19</a:t>
            </a:fld>
            <a:endParaRPr lang="en-GB"/>
          </a:p>
        </p:txBody>
      </p:sp>
    </p:spTree>
    <p:extLst>
      <p:ext uri="{BB962C8B-B14F-4D97-AF65-F5344CB8AC3E}">
        <p14:creationId xmlns:p14="http://schemas.microsoft.com/office/powerpoint/2010/main" val="1327497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at Eastbank Primary School</a:t>
            </a:r>
            <a:r>
              <a:rPr lang="en-GB" baseline="0" dirty="0" smtClean="0"/>
              <a:t> we work together to ensure that your child has the best school experience possible.  We will keep you informed as timeously as we can and we welcome you to contact us with any questions you may have.  You can contact me on the email address this presentation was sent from, via telephone call or on Twitter – you can find our twitter handle on this page.  Normally we would also operate an open door policy but due to the situation with COVID, it will be an appointment only system for the time being. We also have our school website that has lots of useful information on it too.</a:t>
            </a:r>
            <a:endParaRPr lang="en-GB" dirty="0"/>
          </a:p>
        </p:txBody>
      </p:sp>
      <p:sp>
        <p:nvSpPr>
          <p:cNvPr id="4" name="Slide Number Placeholder 3"/>
          <p:cNvSpPr>
            <a:spLocks noGrp="1"/>
          </p:cNvSpPr>
          <p:nvPr>
            <p:ph type="sldNum" sz="quarter" idx="10"/>
          </p:nvPr>
        </p:nvSpPr>
        <p:spPr/>
        <p:txBody>
          <a:bodyPr/>
          <a:lstStyle/>
          <a:p>
            <a:fld id="{0DA118C1-E6D4-4B06-9092-6D6DADEB02B2}" type="slidenum">
              <a:rPr lang="en-GB" smtClean="0"/>
              <a:t>2</a:t>
            </a:fld>
            <a:endParaRPr lang="en-GB"/>
          </a:p>
        </p:txBody>
      </p:sp>
    </p:spTree>
    <p:extLst>
      <p:ext uri="{BB962C8B-B14F-4D97-AF65-F5344CB8AC3E}">
        <p14:creationId xmlns:p14="http://schemas.microsoft.com/office/powerpoint/2010/main" val="35258494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Best </a:t>
            </a:r>
            <a:r>
              <a:rPr lang="en-GB" sz="1200" kern="1200" dirty="0">
                <a:solidFill>
                  <a:schemeClr val="tx1"/>
                </a:solidFill>
                <a:effectLst/>
                <a:latin typeface="+mn-lt"/>
                <a:ea typeface="+mn-ea"/>
                <a:cs typeface="+mn-cs"/>
              </a:rPr>
              <a:t>Start Grant </a:t>
            </a:r>
            <a:r>
              <a:rPr lang="en-GB" sz="1200" kern="1200" dirty="0" smtClean="0">
                <a:solidFill>
                  <a:schemeClr val="tx1"/>
                </a:solidFill>
                <a:effectLst/>
                <a:latin typeface="+mn-lt"/>
                <a:ea typeface="+mn-ea"/>
                <a:cs typeface="+mn-cs"/>
              </a:rPr>
              <a:t>is </a:t>
            </a:r>
            <a:r>
              <a:rPr lang="en-GB" sz="1200" kern="1200" dirty="0">
                <a:solidFill>
                  <a:schemeClr val="tx1"/>
                </a:solidFill>
                <a:effectLst/>
                <a:latin typeface="+mn-lt"/>
                <a:ea typeface="+mn-ea"/>
                <a:cs typeface="+mn-cs"/>
              </a:rPr>
              <a:t>a £250 payment made around the time a child normally starts Primary 1 to help with the costs of a child starting school. This money can be used for anything that families may need at this key stage in a child’s life.</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 </a:t>
            </a:r>
            <a:br>
              <a:rPr lang="en-GB" sz="1200" kern="1200" dirty="0">
                <a:solidFill>
                  <a:schemeClr val="tx1"/>
                </a:solidFill>
                <a:effectLst/>
                <a:latin typeface="+mn-lt"/>
                <a:ea typeface="+mn-ea"/>
                <a:cs typeface="+mn-cs"/>
              </a:rPr>
            </a:br>
            <a:r>
              <a:rPr lang="en-GB" sz="1200" kern="1200" dirty="0" smtClean="0">
                <a:solidFill>
                  <a:schemeClr val="tx1"/>
                </a:solidFill>
                <a:effectLst/>
                <a:latin typeface="+mn-lt"/>
                <a:ea typeface="+mn-ea"/>
                <a:cs typeface="+mn-cs"/>
              </a:rPr>
              <a:t>Applications </a:t>
            </a:r>
            <a:r>
              <a:rPr lang="en-GB" sz="1200" kern="1200" dirty="0">
                <a:solidFill>
                  <a:schemeClr val="tx1"/>
                </a:solidFill>
                <a:effectLst/>
                <a:latin typeface="+mn-lt"/>
                <a:ea typeface="+mn-ea"/>
                <a:cs typeface="+mn-cs"/>
              </a:rPr>
              <a:t>will open on 1 June 2020 until 28 February 2021 for children who were born between 1 March 2015 and 29 February 2016</a:t>
            </a:r>
            <a:r>
              <a:rPr lang="en-GB" sz="1200" kern="1200" dirty="0" smtClean="0">
                <a:solidFill>
                  <a:schemeClr val="tx1"/>
                </a:solidFill>
                <a:effectLst/>
                <a:latin typeface="+mn-lt"/>
                <a:ea typeface="+mn-ea"/>
                <a:cs typeface="+mn-cs"/>
              </a:rPr>
              <a:t>. The link can be found on this page.</a:t>
            </a:r>
            <a:endParaRPr lang="en-GB" dirty="0"/>
          </a:p>
        </p:txBody>
      </p:sp>
      <p:sp>
        <p:nvSpPr>
          <p:cNvPr id="4" name="Slide Number Placeholder 3"/>
          <p:cNvSpPr>
            <a:spLocks noGrp="1"/>
          </p:cNvSpPr>
          <p:nvPr>
            <p:ph type="sldNum" sz="quarter" idx="10"/>
          </p:nvPr>
        </p:nvSpPr>
        <p:spPr/>
        <p:txBody>
          <a:bodyPr/>
          <a:lstStyle/>
          <a:p>
            <a:fld id="{0DA118C1-E6D4-4B06-9092-6D6DADEB02B2}" type="slidenum">
              <a:rPr lang="en-GB" smtClean="0"/>
              <a:t>20</a:t>
            </a:fld>
            <a:endParaRPr lang="en-GB"/>
          </a:p>
        </p:txBody>
      </p:sp>
    </p:spTree>
    <p:extLst>
      <p:ext uri="{BB962C8B-B14F-4D97-AF65-F5344CB8AC3E}">
        <p14:creationId xmlns:p14="http://schemas.microsoft.com/office/powerpoint/2010/main" val="38489299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Thank you so much for listening and I</a:t>
            </a:r>
            <a:r>
              <a:rPr lang="en-GB" baseline="0" dirty="0" smtClean="0"/>
              <a:t> hope this helps you with some of the questions you may have had.  More information will follow in regards to the finer points of returning in August for the whole school.  </a:t>
            </a:r>
            <a:endParaRPr lang="en-GB" dirty="0"/>
          </a:p>
        </p:txBody>
      </p:sp>
      <p:sp>
        <p:nvSpPr>
          <p:cNvPr id="4" name="Slide Number Placeholder 3"/>
          <p:cNvSpPr>
            <a:spLocks noGrp="1"/>
          </p:cNvSpPr>
          <p:nvPr>
            <p:ph type="sldNum" sz="quarter" idx="10"/>
          </p:nvPr>
        </p:nvSpPr>
        <p:spPr/>
        <p:txBody>
          <a:bodyPr/>
          <a:lstStyle/>
          <a:p>
            <a:fld id="{AA8EAA03-F7CA-4698-A31E-65F64C81171F}" type="slidenum">
              <a:rPr lang="en-GB" smtClean="0"/>
              <a:t>23</a:t>
            </a:fld>
            <a:endParaRPr lang="en-GB" dirty="0"/>
          </a:p>
        </p:txBody>
      </p:sp>
    </p:spTree>
    <p:extLst>
      <p:ext uri="{BB962C8B-B14F-4D97-AF65-F5344CB8AC3E}">
        <p14:creationId xmlns:p14="http://schemas.microsoft.com/office/powerpoint/2010/main" val="1062697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a:t>
            </a:r>
            <a:r>
              <a:rPr lang="en-GB" baseline="0" dirty="0" smtClean="0"/>
              <a:t> I have already mentioned, here at Eastbank Primary we work as a team.  We believe that Together Eastbank Achieves More.  This includes you, our children, our staff, our partners, our learning community and our community partners.</a:t>
            </a:r>
            <a:endParaRPr lang="en-GB" dirty="0"/>
          </a:p>
        </p:txBody>
      </p:sp>
      <p:sp>
        <p:nvSpPr>
          <p:cNvPr id="4" name="Slide Number Placeholder 3"/>
          <p:cNvSpPr>
            <a:spLocks noGrp="1"/>
          </p:cNvSpPr>
          <p:nvPr>
            <p:ph type="sldNum" sz="quarter" idx="10"/>
          </p:nvPr>
        </p:nvSpPr>
        <p:spPr/>
        <p:txBody>
          <a:bodyPr/>
          <a:lstStyle/>
          <a:p>
            <a:fld id="{0DA118C1-E6D4-4B06-9092-6D6DADEB02B2}" type="slidenum">
              <a:rPr lang="en-GB" smtClean="0"/>
              <a:t>3</a:t>
            </a:fld>
            <a:endParaRPr lang="en-GB"/>
          </a:p>
        </p:txBody>
      </p:sp>
    </p:spTree>
    <p:extLst>
      <p:ext uri="{BB962C8B-B14F-4D97-AF65-F5344CB8AC3E}">
        <p14:creationId xmlns:p14="http://schemas.microsoft.com/office/powerpoint/2010/main" val="1369167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a:t>
            </a:r>
            <a:r>
              <a:rPr lang="en-GB" baseline="0" dirty="0" smtClean="0"/>
              <a:t> take our Values very seriously at Eastbank Primary and we worked with our Eastbank family to create them.  They are Respect, Fairness, Responsibility, Honesty and Politeness.</a:t>
            </a:r>
            <a:endParaRPr lang="en-GB" dirty="0"/>
          </a:p>
        </p:txBody>
      </p:sp>
      <p:sp>
        <p:nvSpPr>
          <p:cNvPr id="4" name="Slide Number Placeholder 3"/>
          <p:cNvSpPr>
            <a:spLocks noGrp="1"/>
          </p:cNvSpPr>
          <p:nvPr>
            <p:ph type="sldNum" sz="quarter" idx="10"/>
          </p:nvPr>
        </p:nvSpPr>
        <p:spPr/>
        <p:txBody>
          <a:bodyPr/>
          <a:lstStyle/>
          <a:p>
            <a:fld id="{0DA118C1-E6D4-4B06-9092-6D6DADEB02B2}" type="slidenum">
              <a:rPr lang="en-GB" smtClean="0"/>
              <a:t>4</a:t>
            </a:fld>
            <a:endParaRPr lang="en-GB"/>
          </a:p>
        </p:txBody>
      </p:sp>
    </p:spTree>
    <p:extLst>
      <p:ext uri="{BB962C8B-B14F-4D97-AF65-F5344CB8AC3E}">
        <p14:creationId xmlns:p14="http://schemas.microsoft.com/office/powerpoint/2010/main" val="1939945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Our characters were a</a:t>
            </a:r>
            <a:r>
              <a:rPr lang="en-GB" baseline="0" dirty="0" smtClean="0"/>
              <a:t> huge part of creating our values and we had a competition to design them, the winning designs are still used to this day.  </a:t>
            </a:r>
          </a:p>
          <a:p>
            <a:endParaRPr lang="en-GB" baseline="0" dirty="0" smtClean="0"/>
          </a:p>
          <a:p>
            <a:r>
              <a:rPr lang="en-GB" baseline="0" dirty="0" smtClean="0"/>
              <a:t>We have Harry Honesty, who tells us that Honesty is always telling the truth. </a:t>
            </a:r>
          </a:p>
          <a:p>
            <a:endParaRPr lang="en-GB" baseline="0" dirty="0" smtClean="0"/>
          </a:p>
          <a:p>
            <a:r>
              <a:rPr lang="en-GB" baseline="0" dirty="0" smtClean="0"/>
              <a:t>We have Peter Politeness, who tells us that Politeness is using good manners to live together in harmony. </a:t>
            </a:r>
          </a:p>
          <a:p>
            <a:endParaRPr lang="en-GB" baseline="0" dirty="0" smtClean="0"/>
          </a:p>
          <a:p>
            <a:r>
              <a:rPr lang="en-GB" baseline="0" dirty="0" smtClean="0"/>
              <a:t>We have Robin Respect, who tells us that Respect is treating everyone and everything with consideration. </a:t>
            </a:r>
          </a:p>
          <a:p>
            <a:endParaRPr lang="en-GB" baseline="0" dirty="0" smtClean="0"/>
          </a:p>
          <a:p>
            <a:r>
              <a:rPr lang="en-GB" baseline="0" dirty="0" smtClean="0"/>
              <a:t>We have Rebecca Responsibility, who tells us that Responsibility is making good choices for yourself and others. </a:t>
            </a:r>
          </a:p>
          <a:p>
            <a:endParaRPr lang="en-GB" baseline="0" dirty="0" smtClean="0"/>
          </a:p>
          <a:p>
            <a:r>
              <a:rPr lang="en-GB" baseline="0" dirty="0" smtClean="0"/>
              <a:t>And we have Fiona Fairness, who tells us that Fairness is showing an awareness of all points of view.</a:t>
            </a:r>
          </a:p>
          <a:p>
            <a:endParaRPr lang="en-GB" baseline="0" dirty="0" smtClean="0"/>
          </a:p>
          <a:p>
            <a:r>
              <a:rPr lang="en-GB" dirty="0" smtClean="0"/>
              <a:t>During assemblies we</a:t>
            </a:r>
            <a:r>
              <a:rPr lang="en-GB" baseline="0" dirty="0" smtClean="0"/>
              <a:t> talk about our values often.  We chant </a:t>
            </a:r>
            <a:r>
              <a:rPr lang="en-GB" dirty="0" smtClean="0"/>
              <a:t>If </a:t>
            </a:r>
            <a:r>
              <a:rPr lang="en-GB" dirty="0"/>
              <a:t>I say </a:t>
            </a:r>
            <a:r>
              <a:rPr lang="en-GB" dirty="0" smtClean="0"/>
              <a:t>Harry,</a:t>
            </a:r>
            <a:r>
              <a:rPr lang="en-GB" baseline="0" dirty="0" smtClean="0"/>
              <a:t> </a:t>
            </a:r>
            <a:r>
              <a:rPr lang="en-GB" dirty="0" smtClean="0"/>
              <a:t>You </a:t>
            </a:r>
            <a:r>
              <a:rPr lang="en-GB" dirty="0"/>
              <a:t>say </a:t>
            </a:r>
            <a:r>
              <a:rPr lang="en-GB" dirty="0" smtClean="0"/>
              <a:t>Honesty (the</a:t>
            </a:r>
            <a:r>
              <a:rPr lang="en-GB" baseline="0" dirty="0" smtClean="0"/>
              <a:t> children answer with the value name used).  All children are grouped into houses based on our values characters and receive tokens when they demonstrate any of our values.  Our school behaviour system is tied into our values too.</a:t>
            </a:r>
            <a:endParaRPr lang="en-GB" dirty="0"/>
          </a:p>
        </p:txBody>
      </p:sp>
      <p:sp>
        <p:nvSpPr>
          <p:cNvPr id="4" name="Slide Number Placeholder 3"/>
          <p:cNvSpPr>
            <a:spLocks noGrp="1"/>
          </p:cNvSpPr>
          <p:nvPr>
            <p:ph type="sldNum" sz="quarter" idx="5"/>
          </p:nvPr>
        </p:nvSpPr>
        <p:spPr/>
        <p:txBody>
          <a:bodyPr/>
          <a:lstStyle/>
          <a:p>
            <a:fld id="{2643FBF8-28A6-4034-BE3B-D4EA666202F2}" type="slidenum">
              <a:rPr lang="en-GB" smtClean="0"/>
              <a:t>5</a:t>
            </a:fld>
            <a:endParaRPr lang="en-GB"/>
          </a:p>
        </p:txBody>
      </p:sp>
    </p:spTree>
    <p:extLst>
      <p:ext uri="{BB962C8B-B14F-4D97-AF65-F5344CB8AC3E}">
        <p14:creationId xmlns:p14="http://schemas.microsoft.com/office/powerpoint/2010/main" val="505373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fantastic</a:t>
            </a:r>
            <a:r>
              <a:rPr lang="en-GB" baseline="0" dirty="0" smtClean="0"/>
              <a:t> larger than life characters can be found in our main entrance but will visit classes throughout the year too.</a:t>
            </a:r>
            <a:endParaRPr lang="en-GB" dirty="0"/>
          </a:p>
        </p:txBody>
      </p:sp>
      <p:sp>
        <p:nvSpPr>
          <p:cNvPr id="4" name="Slide Number Placeholder 3"/>
          <p:cNvSpPr>
            <a:spLocks noGrp="1"/>
          </p:cNvSpPr>
          <p:nvPr>
            <p:ph type="sldNum" sz="quarter" idx="10"/>
          </p:nvPr>
        </p:nvSpPr>
        <p:spPr/>
        <p:txBody>
          <a:bodyPr/>
          <a:lstStyle/>
          <a:p>
            <a:fld id="{0DA118C1-E6D4-4B06-9092-6D6DADEB02B2}" type="slidenum">
              <a:rPr lang="en-GB" smtClean="0"/>
              <a:t>6</a:t>
            </a:fld>
            <a:endParaRPr lang="en-GB"/>
          </a:p>
        </p:txBody>
      </p:sp>
    </p:spTree>
    <p:extLst>
      <p:ext uri="{BB962C8B-B14F-4D97-AF65-F5344CB8AC3E}">
        <p14:creationId xmlns:p14="http://schemas.microsoft.com/office/powerpoint/2010/main" val="3075701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Normally we would ask for all these items</a:t>
            </a:r>
            <a:r>
              <a:rPr lang="en-GB" baseline="0" dirty="0" smtClean="0"/>
              <a:t> to be brought to school.  However, at this time </a:t>
            </a:r>
            <a:r>
              <a:rPr lang="en-GB" u="sng" baseline="0" dirty="0" smtClean="0"/>
              <a:t>all</a:t>
            </a:r>
            <a:r>
              <a:rPr lang="en-GB" baseline="0" dirty="0" smtClean="0"/>
              <a:t> we are asking the children to bring is their lunch, if they are having a packed lunch, their water bottle and a Jacket, this is a must as we may be outside in all weathers.  </a:t>
            </a:r>
          </a:p>
          <a:p>
            <a:endParaRPr lang="en-GB" baseline="0" dirty="0" smtClean="0"/>
          </a:p>
          <a:p>
            <a:r>
              <a:rPr lang="en-GB" baseline="0" dirty="0" smtClean="0"/>
              <a:t>Once we return to normal we will ask for these items to be brought to school.  Please do ensure that ALL uniform, including lunch boxes, water bottles and jackets are named.  This is essential for safety reasons but also helps your child to keep track of their things.  </a:t>
            </a:r>
            <a:endParaRPr lang="en-GB" dirty="0"/>
          </a:p>
        </p:txBody>
      </p:sp>
      <p:sp>
        <p:nvSpPr>
          <p:cNvPr id="4" name="Slide Number Placeholder 3"/>
          <p:cNvSpPr>
            <a:spLocks noGrp="1"/>
          </p:cNvSpPr>
          <p:nvPr>
            <p:ph type="sldNum" sz="quarter" idx="10"/>
          </p:nvPr>
        </p:nvSpPr>
        <p:spPr/>
        <p:txBody>
          <a:bodyPr/>
          <a:lstStyle/>
          <a:p>
            <a:fld id="{0DA118C1-E6D4-4B06-9092-6D6DADEB02B2}" type="slidenum">
              <a:rPr lang="en-GB" smtClean="0"/>
              <a:t>7</a:t>
            </a:fld>
            <a:endParaRPr lang="en-GB"/>
          </a:p>
        </p:txBody>
      </p:sp>
    </p:spTree>
    <p:extLst>
      <p:ext uri="{BB962C8B-B14F-4D97-AF65-F5344CB8AC3E}">
        <p14:creationId xmlns:p14="http://schemas.microsoft.com/office/powerpoint/2010/main" val="1599163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usual school day here at Eastbank would be working on literacy</a:t>
            </a:r>
            <a:r>
              <a:rPr lang="en-GB" baseline="0" dirty="0" smtClean="0"/>
              <a:t>, numeracy, health and wellbeing and topic learning.  This will continue as much as we can in the new term.  There will be more information to follow on the timings of the day in due course.</a:t>
            </a:r>
          </a:p>
        </p:txBody>
      </p:sp>
      <p:sp>
        <p:nvSpPr>
          <p:cNvPr id="4" name="Slide Number Placeholder 3"/>
          <p:cNvSpPr>
            <a:spLocks noGrp="1"/>
          </p:cNvSpPr>
          <p:nvPr>
            <p:ph type="sldNum" sz="quarter" idx="10"/>
          </p:nvPr>
        </p:nvSpPr>
        <p:spPr/>
        <p:txBody>
          <a:bodyPr/>
          <a:lstStyle/>
          <a:p>
            <a:fld id="{0DA118C1-E6D4-4B06-9092-6D6DADEB02B2}" type="slidenum">
              <a:rPr lang="en-GB" smtClean="0"/>
              <a:t>8</a:t>
            </a:fld>
            <a:endParaRPr lang="en-GB"/>
          </a:p>
        </p:txBody>
      </p:sp>
    </p:spTree>
    <p:extLst>
      <p:ext uri="{BB962C8B-B14F-4D97-AF65-F5344CB8AC3E}">
        <p14:creationId xmlns:p14="http://schemas.microsoft.com/office/powerpoint/2010/main" val="1196246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 the usual</a:t>
            </a:r>
            <a:r>
              <a:rPr lang="en-GB" baseline="0" dirty="0" smtClean="0"/>
              <a:t> </a:t>
            </a:r>
            <a:r>
              <a:rPr lang="en-GB" dirty="0" smtClean="0"/>
              <a:t>procedure</a:t>
            </a:r>
            <a:r>
              <a:rPr lang="en-GB" baseline="0" dirty="0" smtClean="0"/>
              <a:t>s for attendance and time keeping, it is worth being aware of these. However, due to the current circumstances there will be different rules in place.  This information will follow in a letter with everything you need to know for our August start.</a:t>
            </a:r>
          </a:p>
          <a:p>
            <a:endParaRPr lang="en-GB" baseline="0" dirty="0" smtClean="0"/>
          </a:p>
          <a:p>
            <a:r>
              <a:rPr lang="en-GB" baseline="0" dirty="0" smtClean="0"/>
              <a:t>On the first day we will ask you to arrive at 10am, however, normally there will be staggered starts with the children being dropped at the school gate.  We hope that the children do not get distressed but with the best will in the world understand that this may happen.  If it does we may ask you to come to the garden area with us to allow you and your child time to settle before entering the class.  We will not be encouraging adults into the school during these unusual times, however, the welfare of our children is a priority for us.</a:t>
            </a:r>
            <a:endParaRPr lang="en-GB" dirty="0"/>
          </a:p>
        </p:txBody>
      </p:sp>
      <p:sp>
        <p:nvSpPr>
          <p:cNvPr id="4" name="Slide Number Placeholder 3"/>
          <p:cNvSpPr>
            <a:spLocks noGrp="1"/>
          </p:cNvSpPr>
          <p:nvPr>
            <p:ph type="sldNum" sz="quarter" idx="10"/>
          </p:nvPr>
        </p:nvSpPr>
        <p:spPr/>
        <p:txBody>
          <a:bodyPr/>
          <a:lstStyle/>
          <a:p>
            <a:fld id="{0DA118C1-E6D4-4B06-9092-6D6DADEB02B2}" type="slidenum">
              <a:rPr lang="en-GB" smtClean="0"/>
              <a:t>9</a:t>
            </a:fld>
            <a:endParaRPr lang="en-GB"/>
          </a:p>
        </p:txBody>
      </p:sp>
    </p:spTree>
    <p:extLst>
      <p:ext uri="{BB962C8B-B14F-4D97-AF65-F5344CB8AC3E}">
        <p14:creationId xmlns:p14="http://schemas.microsoft.com/office/powerpoint/2010/main" val="17227854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white"/>
        <p:txBody>
          <a:bodyPr/>
          <a:lstStyle/>
          <a:p>
            <a:fld id="{9C1AB4B5-3E41-457E-8D5C-C99B41C00E07}" type="datetimeFigureOut">
              <a:rPr lang="en-GB" smtClean="0"/>
              <a:t>15/06/2020</a:t>
            </a:fld>
            <a:endParaRPr lang="en-GB"/>
          </a:p>
        </p:txBody>
      </p:sp>
      <p:sp>
        <p:nvSpPr>
          <p:cNvPr id="5" name="Footer Placeholder 4"/>
          <p:cNvSpPr>
            <a:spLocks noGrp="1"/>
          </p:cNvSpPr>
          <p:nvPr>
            <p:ph type="ftr" sz="quarter" idx="11"/>
          </p:nvPr>
        </p:nvSpPr>
        <p:spPr bwMode="white"/>
        <p:txBody>
          <a:bodyPr/>
          <a:lstStyle/>
          <a:p>
            <a:endParaRPr lang="en-GB"/>
          </a:p>
        </p:txBody>
      </p:sp>
      <p:sp>
        <p:nvSpPr>
          <p:cNvPr id="6" name="Slide Number Placeholder 5"/>
          <p:cNvSpPr>
            <a:spLocks noGrp="1"/>
          </p:cNvSpPr>
          <p:nvPr>
            <p:ph type="sldNum" sz="quarter" idx="12"/>
          </p:nvPr>
        </p:nvSpPr>
        <p:spPr/>
        <p:txBody>
          <a:bodyPr/>
          <a:lstStyle/>
          <a:p>
            <a:fld id="{7A918CEB-130B-4D07-B215-63D4317915FF}"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1AB4B5-3E41-457E-8D5C-C99B41C00E07}" type="datetimeFigureOut">
              <a:rPr lang="en-GB" smtClean="0"/>
              <a:t>15/06/2020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918CEB-130B-4D07-B215-63D4317915FF}"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1AB4B5-3E41-457E-8D5C-C99B41C00E07}" type="datetimeFigureOut">
              <a:rPr lang="en-GB" smtClean="0"/>
              <a:t>15/06/2020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918CEB-130B-4D07-B215-63D4317915FF}"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A7A9BDA0-7A9F-45A0-81E3-A3AB4CF490F9}" type="slidenum">
              <a:rPr lang="en-GB"/>
              <a:pPr/>
              <a:t>‹#›</a:t>
            </a:fld>
            <a:endParaRPr lang="en-GB"/>
          </a:p>
        </p:txBody>
      </p:sp>
    </p:spTree>
    <p:extLst>
      <p:ext uri="{BB962C8B-B14F-4D97-AF65-F5344CB8AC3E}">
        <p14:creationId xmlns:p14="http://schemas.microsoft.com/office/powerpoint/2010/main" val="1083716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GB"/>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GB"/>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70C4CEE7-4BF5-4682-9BD9-87CB8678D9FF}" type="slidenum">
              <a:rPr lang="en-GB"/>
              <a:pPr/>
              <a:t>‹#›</a:t>
            </a:fld>
            <a:endParaRPr lang="en-GB"/>
          </a:p>
        </p:txBody>
      </p:sp>
    </p:spTree>
    <p:extLst>
      <p:ext uri="{BB962C8B-B14F-4D97-AF65-F5344CB8AC3E}">
        <p14:creationId xmlns:p14="http://schemas.microsoft.com/office/powerpoint/2010/main" val="1114959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1AB4B5-3E41-457E-8D5C-C99B41C00E07}" type="datetimeFigureOut">
              <a:rPr lang="en-GB" smtClean="0"/>
              <a:t>15/06/2020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918CEB-130B-4D07-B215-63D4317915FF}" type="slidenum">
              <a:rPr lang="en-GB" smtClean="0"/>
              <a:t>‹#›</a:t>
            </a:fld>
            <a:endParaRPr lang="en-GB"/>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C1AB4B5-3E41-457E-8D5C-C99B41C00E07}" type="datetimeFigureOut">
              <a:rPr lang="en-GB" smtClean="0"/>
              <a:t>15/06/2020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918CEB-130B-4D07-B215-63D4317915FF}" type="slidenum">
              <a:rPr lang="en-GB" smtClean="0"/>
              <a:t>‹#›</a:t>
            </a:fld>
            <a:endParaRPr lang="en-GB"/>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9C1AB4B5-3E41-457E-8D5C-C99B41C00E07}" type="datetimeFigureOut">
              <a:rPr lang="en-GB" smtClean="0"/>
              <a:t>15/06/2020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918CEB-130B-4D07-B215-63D4317915FF}" type="slidenum">
              <a:rPr lang="en-GB" smtClean="0"/>
              <a:t>‹#›</a:t>
            </a:fld>
            <a:endParaRPr lang="en-GB"/>
          </a:p>
        </p:txBody>
      </p:sp>
      <p:sp>
        <p:nvSpPr>
          <p:cNvPr id="12" name="Content Placeholder 11"/>
          <p:cNvSpPr>
            <a:spLocks noGrp="1"/>
          </p:cNvSpPr>
          <p:nvPr>
            <p:ph sz="quarter" idx="14"/>
          </p:nvPr>
        </p:nvSpPr>
        <p:spPr>
          <a:xfrm>
            <a:off x="4648200" y="2438400"/>
            <a:ext cx="31242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9C1AB4B5-3E41-457E-8D5C-C99B41C00E07}" type="datetimeFigureOut">
              <a:rPr lang="en-GB" smtClean="0"/>
              <a:t>15/06/2020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A918CEB-130B-4D07-B215-63D4317915FF}"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1AB4B5-3E41-457E-8D5C-C99B41C00E07}" type="datetimeFigureOut">
              <a:rPr lang="en-GB" smtClean="0"/>
              <a:t>15/06/2020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A918CEB-130B-4D07-B215-63D4317915FF}" type="slidenum">
              <a:rPr lang="en-GB" smtClean="0"/>
              <a:t>‹#›</a:t>
            </a:fld>
            <a:endParaRPr lang="en-GB"/>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C1AB4B5-3E41-457E-8D5C-C99B41C00E07}" type="datetimeFigureOut">
              <a:rPr lang="en-GB" smtClean="0"/>
              <a:t>15/06/2020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918CEB-130B-4D07-B215-63D4317915FF}"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1AB4B5-3E41-457E-8D5C-C99B41C00E07}" type="datetimeFigureOut">
              <a:rPr lang="en-GB" smtClean="0"/>
              <a:t>15/06/2020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918CEB-130B-4D07-B215-63D4317915FF}" type="slidenum">
              <a:rPr lang="en-GB" smtClean="0"/>
              <a:t>‹#›</a:t>
            </a:fld>
            <a:endParaRPr lang="en-GB"/>
          </a:p>
        </p:txBody>
      </p:sp>
      <p:sp>
        <p:nvSpPr>
          <p:cNvPr id="9" name="Content Placeholder 8"/>
          <p:cNvSpPr>
            <a:spLocks noGrp="1"/>
          </p:cNvSpPr>
          <p:nvPr>
            <p:ph sz="quarter" idx="13"/>
          </p:nvPr>
        </p:nvSpPr>
        <p:spPr>
          <a:xfrm>
            <a:off x="1371600" y="1676400"/>
            <a:ext cx="3276600" cy="350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1AB4B5-3E41-457E-8D5C-C99B41C00E07}" type="datetimeFigureOut">
              <a:rPr lang="en-GB" smtClean="0"/>
              <a:t>15/06/2020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918CEB-130B-4D07-B215-63D4317915FF}"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5"/>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9C1AB4B5-3E41-457E-8D5C-C99B41C00E07}" type="datetimeFigureOut">
              <a:rPr lang="en-GB" smtClean="0"/>
              <a:t>15/06/2020</a:t>
            </a:fld>
            <a:endParaRPr lang="en-GB"/>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GB"/>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7A918CEB-130B-4D07-B215-63D4317915FF}"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wav"/><Relationship Id="rId1" Type="http://schemas.microsoft.com/office/2007/relationships/media" Target="../media/media10.wav"/><Relationship Id="rId5" Type="http://schemas.openxmlformats.org/officeDocument/2006/relationships/image" Target="../media/image12.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1.wav"/><Relationship Id="rId1" Type="http://schemas.microsoft.com/office/2007/relationships/media" Target="../media/media11.wav"/><Relationship Id="rId5" Type="http://schemas.openxmlformats.org/officeDocument/2006/relationships/image" Target="../media/image12.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av"/><Relationship Id="rId1" Type="http://schemas.microsoft.com/office/2007/relationships/media" Target="../media/media12.wav"/><Relationship Id="rId5" Type="http://schemas.openxmlformats.org/officeDocument/2006/relationships/image" Target="../media/image12.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av"/><Relationship Id="rId1" Type="http://schemas.microsoft.com/office/2007/relationships/media" Target="../media/media13.wav"/><Relationship Id="rId6" Type="http://schemas.openxmlformats.org/officeDocument/2006/relationships/image" Target="../media/image12.png"/><Relationship Id="rId5" Type="http://schemas.openxmlformats.org/officeDocument/2006/relationships/image" Target="../media/image18.jpe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av"/><Relationship Id="rId1" Type="http://schemas.microsoft.com/office/2007/relationships/media" Target="../media/media14.wav"/><Relationship Id="rId6" Type="http://schemas.openxmlformats.org/officeDocument/2006/relationships/image" Target="../media/image12.png"/><Relationship Id="rId5" Type="http://schemas.openxmlformats.org/officeDocument/2006/relationships/image" Target="../media/image19.jpe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5.wav"/><Relationship Id="rId1" Type="http://schemas.microsoft.com/office/2007/relationships/media" Target="../media/media15.wav"/><Relationship Id="rId5" Type="http://schemas.openxmlformats.org/officeDocument/2006/relationships/image" Target="../media/image12.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wav"/><Relationship Id="rId1" Type="http://schemas.microsoft.com/office/2007/relationships/media" Target="../media/media16.wav"/><Relationship Id="rId6" Type="http://schemas.openxmlformats.org/officeDocument/2006/relationships/image" Target="../media/image12.png"/><Relationship Id="rId5" Type="http://schemas.openxmlformats.org/officeDocument/2006/relationships/image" Target="../media/image19.jpe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7.wav"/><Relationship Id="rId1" Type="http://schemas.microsoft.com/office/2007/relationships/media" Target="../media/media17.wav"/><Relationship Id="rId5" Type="http://schemas.openxmlformats.org/officeDocument/2006/relationships/image" Target="../media/image12.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8.wav"/><Relationship Id="rId1" Type="http://schemas.microsoft.com/office/2007/relationships/media" Target="../media/media18.wav"/><Relationship Id="rId5" Type="http://schemas.openxmlformats.org/officeDocument/2006/relationships/image" Target="../media/image12.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9.wav"/><Relationship Id="rId1" Type="http://schemas.microsoft.com/office/2007/relationships/media" Target="../media/media19.wav"/><Relationship Id="rId5" Type="http://schemas.openxmlformats.org/officeDocument/2006/relationships/image" Target="../media/image12.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5.png"/><Relationship Id="rId5" Type="http://schemas.openxmlformats.org/officeDocument/2006/relationships/hyperlink" Target="http://www.eastbank-pri.sch.glasgow.uk" TargetMode="Externa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wav"/><Relationship Id="rId1" Type="http://schemas.microsoft.com/office/2007/relationships/media" Target="../media/media20.wav"/><Relationship Id="rId6" Type="http://schemas.openxmlformats.org/officeDocument/2006/relationships/image" Target="../media/image12.png"/><Relationship Id="rId5" Type="http://schemas.openxmlformats.org/officeDocument/2006/relationships/hyperlink" Target="https://www.mygov.scot/benefits/best-start/" TargetMode="External"/><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2" Type="http://schemas.openxmlformats.org/officeDocument/2006/relationships/hyperlink" Target="https://glasgow.gov.uk/article/25947/Recovery-Resilience-and-Reconnection-2020"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slideLayout" Target="../slideLayouts/slideLayout2.xml"/><Relationship Id="rId7" Type="http://schemas.openxmlformats.org/officeDocument/2006/relationships/image" Target="../media/image22.jpeg"/><Relationship Id="rId2" Type="http://schemas.openxmlformats.org/officeDocument/2006/relationships/audio" Target="../media/media21.wav"/><Relationship Id="rId1" Type="http://schemas.microsoft.com/office/2007/relationships/media" Target="../media/media21.wav"/><Relationship Id="rId6" Type="http://schemas.openxmlformats.org/officeDocument/2006/relationships/image" Target="../media/image21.jpeg"/><Relationship Id="rId11" Type="http://schemas.openxmlformats.org/officeDocument/2006/relationships/image" Target="../media/image12.png"/><Relationship Id="rId5" Type="http://schemas.openxmlformats.org/officeDocument/2006/relationships/image" Target="../media/image20.jpeg"/><Relationship Id="rId10" Type="http://schemas.openxmlformats.org/officeDocument/2006/relationships/image" Target="../media/image25.jpg"/><Relationship Id="rId4" Type="http://schemas.openxmlformats.org/officeDocument/2006/relationships/notesSlide" Target="../notesSlides/notesSlide21.xml"/><Relationship Id="rId9"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5.png"/><Relationship Id="rId5" Type="http://schemas.openxmlformats.org/officeDocument/2006/relationships/image" Target="../media/image6.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8.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notesSlide" Target="../notesSlides/notesSlide5.xml"/><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slideLayout" Target="../slideLayouts/slideLayout7.xml"/><Relationship Id="rId7" Type="http://schemas.openxmlformats.org/officeDocument/2006/relationships/image" Target="../media/image15.jpeg"/><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5.png"/><Relationship Id="rId4" Type="http://schemas.openxmlformats.org/officeDocument/2006/relationships/notesSlide" Target="../notesSlides/notesSlide6.xml"/><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wav"/><Relationship Id="rId1" Type="http://schemas.microsoft.com/office/2007/relationships/media" Target="../media/media7.wav"/><Relationship Id="rId6" Type="http://schemas.openxmlformats.org/officeDocument/2006/relationships/image" Target="../media/image12.png"/><Relationship Id="rId5" Type="http://schemas.openxmlformats.org/officeDocument/2006/relationships/hyperlink" Target="http://www.border-embroideries.co.uk/" TargetMode="Externa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wav"/><Relationship Id="rId1" Type="http://schemas.microsoft.com/office/2007/relationships/media" Target="../media/media8.wav"/><Relationship Id="rId5" Type="http://schemas.openxmlformats.org/officeDocument/2006/relationships/image" Target="../media/image1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wav"/><Relationship Id="rId1" Type="http://schemas.microsoft.com/office/2007/relationships/media" Target="../media/media9.wav"/><Relationship Id="rId5" Type="http://schemas.openxmlformats.org/officeDocument/2006/relationships/image" Target="../media/image12.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i="1" u="dbl" dirty="0"/>
              <a:t>P1 Induction Presentation</a:t>
            </a:r>
          </a:p>
        </p:txBody>
      </p:sp>
      <p:sp>
        <p:nvSpPr>
          <p:cNvPr id="3" name="Subtitle 2"/>
          <p:cNvSpPr>
            <a:spLocks noGrp="1"/>
          </p:cNvSpPr>
          <p:nvPr>
            <p:ph type="subTitle" idx="1"/>
          </p:nvPr>
        </p:nvSpPr>
        <p:spPr>
          <a:xfrm>
            <a:off x="1371600" y="3933056"/>
            <a:ext cx="6400800" cy="762000"/>
          </a:xfrm>
        </p:spPr>
        <p:txBody>
          <a:bodyPr>
            <a:noAutofit/>
          </a:bodyPr>
          <a:lstStyle/>
          <a:p>
            <a:r>
              <a:rPr lang="en-GB" sz="2400" dirty="0"/>
              <a:t>Welcome to all our little cherubs and our new Eastbank Families!</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3608" y="908720"/>
            <a:ext cx="1340768" cy="134076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224" y="908720"/>
            <a:ext cx="1340768" cy="1340768"/>
          </a:xfrm>
          <a:prstGeom prst="rect">
            <a:avLst/>
          </a:prstGeom>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09102" y="2279680"/>
            <a:ext cx="609600" cy="609600"/>
          </a:xfrm>
          <a:prstGeom prst="rect">
            <a:avLst/>
          </a:prstGeom>
        </p:spPr>
      </p:pic>
    </p:spTree>
    <p:extLst>
      <p:ext uri="{BB962C8B-B14F-4D97-AF65-F5344CB8AC3E}">
        <p14:creationId xmlns:p14="http://schemas.microsoft.com/office/powerpoint/2010/main" val="32700304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86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323528" y="908720"/>
            <a:ext cx="8229600" cy="792088"/>
          </a:xfrm>
        </p:spPr>
        <p:txBody>
          <a:bodyPr/>
          <a:lstStyle/>
          <a:p>
            <a:r>
              <a:rPr lang="en-GB" b="1" i="1" u="dbl" dirty="0">
                <a:effectLst>
                  <a:outerShdw blurRad="38100" dist="38100" dir="2700000" algn="tl">
                    <a:srgbClr val="C0C0C0"/>
                  </a:outerShdw>
                </a:effectLst>
              </a:rPr>
              <a:t>Playtime</a:t>
            </a:r>
          </a:p>
        </p:txBody>
      </p:sp>
      <p:sp>
        <p:nvSpPr>
          <p:cNvPr id="8195" name="Rectangle 3"/>
          <p:cNvSpPr>
            <a:spLocks noGrp="1" noChangeArrowheads="1"/>
          </p:cNvSpPr>
          <p:nvPr>
            <p:ph type="body" sz="half" idx="4294967295"/>
          </p:nvPr>
        </p:nvSpPr>
        <p:spPr>
          <a:xfrm>
            <a:off x="971600" y="1844824"/>
            <a:ext cx="7128792" cy="4021906"/>
          </a:xfrm>
        </p:spPr>
        <p:txBody>
          <a:bodyPr>
            <a:normAutofit/>
          </a:bodyPr>
          <a:lstStyle/>
          <a:p>
            <a:pPr>
              <a:lnSpc>
                <a:spcPct val="200000"/>
              </a:lnSpc>
            </a:pPr>
            <a:r>
              <a:rPr lang="en-GB" sz="2400" dirty="0">
                <a:latin typeface="+mj-lt"/>
              </a:rPr>
              <a:t>Adult Presence </a:t>
            </a:r>
            <a:r>
              <a:rPr lang="en-GB" sz="1200" dirty="0">
                <a:latin typeface="+mj-lt"/>
              </a:rPr>
              <a:t>Classroom Assistants, Management Team and </a:t>
            </a:r>
            <a:r>
              <a:rPr lang="en-GB" sz="1200" dirty="0" smtClean="0">
                <a:latin typeface="+mj-lt"/>
              </a:rPr>
              <a:t>Janitor</a:t>
            </a:r>
            <a:endParaRPr lang="en-GB" sz="2400" dirty="0">
              <a:latin typeface="+mj-lt"/>
            </a:endParaRPr>
          </a:p>
          <a:p>
            <a:pPr>
              <a:lnSpc>
                <a:spcPct val="200000"/>
              </a:lnSpc>
            </a:pPr>
            <a:r>
              <a:rPr lang="en-GB" sz="2400" dirty="0">
                <a:latin typeface="+mj-lt"/>
              </a:rPr>
              <a:t>Bullying Policy                        </a:t>
            </a:r>
          </a:p>
          <a:p>
            <a:pPr>
              <a:lnSpc>
                <a:spcPct val="200000"/>
              </a:lnSpc>
            </a:pPr>
            <a:r>
              <a:rPr lang="en-GB" sz="2400" dirty="0">
                <a:latin typeface="+mj-lt"/>
              </a:rPr>
              <a:t>Playground Games </a:t>
            </a:r>
          </a:p>
          <a:p>
            <a:pPr>
              <a:lnSpc>
                <a:spcPct val="200000"/>
              </a:lnSpc>
            </a:pPr>
            <a:r>
              <a:rPr lang="en-GB" sz="2400" dirty="0">
                <a:latin typeface="+mj-lt"/>
              </a:rPr>
              <a:t>Quiet Zone / </a:t>
            </a:r>
            <a:r>
              <a:rPr lang="en-GB" sz="2400" dirty="0" smtClean="0">
                <a:latin typeface="+mj-lt"/>
              </a:rPr>
              <a:t>Sheds</a:t>
            </a:r>
            <a:endParaRPr lang="en-GB" sz="2400" dirty="0">
              <a:latin typeface="+mj-lt"/>
            </a:endParaRPr>
          </a:p>
          <a:p>
            <a:endParaRPr lang="en-GB" sz="2400" dirty="0">
              <a:latin typeface="+mj-lt"/>
            </a:endParaRPr>
          </a:p>
        </p:txBody>
      </p:sp>
      <p:pic>
        <p:nvPicPr>
          <p:cNvPr id="2" name="Slide 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403648" y="1196752"/>
            <a:ext cx="609600" cy="609600"/>
          </a:xfrm>
          <a:prstGeom prst="rect">
            <a:avLst/>
          </a:prstGeom>
        </p:spPr>
      </p:pic>
    </p:spTree>
    <p:extLst>
      <p:ext uri="{BB962C8B-B14F-4D97-AF65-F5344CB8AC3E}">
        <p14:creationId xmlns:p14="http://schemas.microsoft.com/office/powerpoint/2010/main" val="769739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55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1979712" y="1196752"/>
            <a:ext cx="4968552" cy="782960"/>
          </a:xfrm>
        </p:spPr>
        <p:txBody>
          <a:bodyPr/>
          <a:lstStyle/>
          <a:p>
            <a:r>
              <a:rPr lang="en-GB" b="1" i="1" u="dbl" dirty="0">
                <a:effectLst>
                  <a:outerShdw blurRad="38100" dist="38100" dir="2700000" algn="tl">
                    <a:srgbClr val="C0C0C0"/>
                  </a:outerShdw>
                </a:effectLst>
              </a:rPr>
              <a:t>Lunchtime</a:t>
            </a:r>
          </a:p>
        </p:txBody>
      </p:sp>
      <p:sp>
        <p:nvSpPr>
          <p:cNvPr id="9219" name="Rectangle 3"/>
          <p:cNvSpPr>
            <a:spLocks noGrp="1" noChangeArrowheads="1"/>
          </p:cNvSpPr>
          <p:nvPr>
            <p:ph type="body" sz="half" idx="4294967295"/>
          </p:nvPr>
        </p:nvSpPr>
        <p:spPr>
          <a:xfrm>
            <a:off x="1115616" y="2276871"/>
            <a:ext cx="6815534" cy="3528393"/>
          </a:xfrm>
        </p:spPr>
        <p:txBody>
          <a:bodyPr>
            <a:normAutofit/>
          </a:bodyPr>
          <a:lstStyle/>
          <a:p>
            <a:pPr marL="457200" indent="-457200"/>
            <a:r>
              <a:rPr lang="en-GB" sz="2600" dirty="0" smtClean="0">
                <a:latin typeface="+mj-lt"/>
              </a:rPr>
              <a:t>Every child in Primary 1 is entitled to a free school lunch</a:t>
            </a:r>
          </a:p>
          <a:p>
            <a:pPr marL="457200" indent="-457200"/>
            <a:r>
              <a:rPr lang="en-GB" sz="2600" dirty="0" smtClean="0">
                <a:latin typeface="+mj-lt"/>
              </a:rPr>
              <a:t>Your </a:t>
            </a:r>
            <a:r>
              <a:rPr lang="en-GB" sz="2600" dirty="0">
                <a:latin typeface="+mj-lt"/>
              </a:rPr>
              <a:t>child can be school </a:t>
            </a:r>
            <a:r>
              <a:rPr lang="en-GB" sz="2600" dirty="0" smtClean="0">
                <a:latin typeface="+mj-lt"/>
              </a:rPr>
              <a:t>dinners or packed lunch</a:t>
            </a:r>
          </a:p>
          <a:p>
            <a:pPr marL="457200" indent="-457200"/>
            <a:r>
              <a:rPr lang="en-GB" sz="2600" dirty="0" smtClean="0">
                <a:latin typeface="+mj-lt"/>
              </a:rPr>
              <a:t>Staggered lunches</a:t>
            </a:r>
            <a:endParaRPr lang="en-GB" sz="2600" dirty="0">
              <a:latin typeface="+mj-lt"/>
            </a:endParaRPr>
          </a:p>
        </p:txBody>
      </p:sp>
      <p:pic>
        <p:nvPicPr>
          <p:cNvPr id="2" name="Slide 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547664" y="1268760"/>
            <a:ext cx="609600" cy="609600"/>
          </a:xfrm>
          <a:prstGeom prst="rect">
            <a:avLst/>
          </a:prstGeom>
        </p:spPr>
      </p:pic>
    </p:spTree>
    <p:extLst>
      <p:ext uri="{BB962C8B-B14F-4D97-AF65-F5344CB8AC3E}">
        <p14:creationId xmlns:p14="http://schemas.microsoft.com/office/powerpoint/2010/main" val="35687725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02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2101DB-C63B-4D4E-B8EA-E44266178DCF}"/>
              </a:ext>
            </a:extLst>
          </p:cNvPr>
          <p:cNvSpPr>
            <a:spLocks noGrp="1"/>
          </p:cNvSpPr>
          <p:nvPr>
            <p:ph type="title"/>
          </p:nvPr>
        </p:nvSpPr>
        <p:spPr>
          <a:xfrm>
            <a:off x="2267744" y="1196752"/>
            <a:ext cx="4824536" cy="873705"/>
          </a:xfrm>
        </p:spPr>
        <p:txBody>
          <a:bodyPr>
            <a:normAutofit fontScale="90000"/>
          </a:bodyPr>
          <a:lstStyle/>
          <a:p>
            <a:r>
              <a:rPr lang="en-GB" b="1" i="1" u="dbl" dirty="0" smtClean="0"/>
              <a:t>Eastbank Expectations</a:t>
            </a:r>
            <a:endParaRPr lang="en-GB" b="1" i="1" u="dbl" dirty="0"/>
          </a:p>
        </p:txBody>
      </p:sp>
      <p:sp>
        <p:nvSpPr>
          <p:cNvPr id="3" name="Content Placeholder 2">
            <a:extLst>
              <a:ext uri="{FF2B5EF4-FFF2-40B4-BE49-F238E27FC236}">
                <a16:creationId xmlns:a16="http://schemas.microsoft.com/office/drawing/2014/main" xmlns="" id="{E00B75AB-689C-4258-90AD-2FFDD906DE8E}"/>
              </a:ext>
            </a:extLst>
          </p:cNvPr>
          <p:cNvSpPr>
            <a:spLocks noGrp="1"/>
          </p:cNvSpPr>
          <p:nvPr>
            <p:ph idx="1"/>
          </p:nvPr>
        </p:nvSpPr>
        <p:spPr>
          <a:xfrm>
            <a:off x="755576" y="2132857"/>
            <a:ext cx="7816924" cy="3600400"/>
          </a:xfrm>
        </p:spPr>
        <p:txBody>
          <a:bodyPr>
            <a:noAutofit/>
          </a:bodyPr>
          <a:lstStyle/>
          <a:p>
            <a:r>
              <a:rPr lang="en-GB" sz="1300" b="1" u="sng" dirty="0"/>
              <a:t>Step 1 </a:t>
            </a:r>
            <a:r>
              <a:rPr lang="en-GB" sz="1300" dirty="0"/>
              <a:t>–  </a:t>
            </a:r>
            <a:r>
              <a:rPr lang="en-GB" sz="1300" b="1" dirty="0"/>
              <a:t>Verbal Warning / Stop and Think </a:t>
            </a:r>
            <a:r>
              <a:rPr lang="en-GB" sz="1300" dirty="0"/>
              <a:t>– this may include some time out within the class to think about your actions </a:t>
            </a:r>
          </a:p>
          <a:p>
            <a:r>
              <a:rPr lang="en-GB" sz="1300" b="1" u="sng" dirty="0"/>
              <a:t>Step 2 </a:t>
            </a:r>
            <a:r>
              <a:rPr lang="en-GB" sz="1300" dirty="0"/>
              <a:t>– </a:t>
            </a:r>
            <a:r>
              <a:rPr lang="en-GB" sz="1300" b="1" dirty="0"/>
              <a:t>Warning Card </a:t>
            </a:r>
            <a:r>
              <a:rPr lang="en-GB" sz="1300" dirty="0"/>
              <a:t>– this will be in place all day and </a:t>
            </a:r>
            <a:r>
              <a:rPr lang="en-GB" sz="1300" dirty="0" smtClean="0"/>
              <a:t>a second one </a:t>
            </a:r>
            <a:r>
              <a:rPr lang="en-GB" sz="1300" dirty="0"/>
              <a:t>would result in a Red Card.  As a result of getting a warning card you will spend 5 minutes in the Reflect and Restore Room </a:t>
            </a:r>
            <a:r>
              <a:rPr lang="en-GB" sz="1300" dirty="0" smtClean="0"/>
              <a:t>at </a:t>
            </a:r>
            <a:r>
              <a:rPr lang="en-GB" sz="1300" dirty="0"/>
              <a:t>the start of break or lunch.  During this time you will complete a think sheet.  You will remain in the room until 5 minutes are up or you have completed the think </a:t>
            </a:r>
            <a:r>
              <a:rPr lang="en-GB" sz="1300" dirty="0" smtClean="0"/>
              <a:t>sheet.  </a:t>
            </a:r>
            <a:r>
              <a:rPr lang="en-GB" sz="1300" dirty="0"/>
              <a:t>ALL STAFF MEMBERS CAN ISSUE A WARNING CARD.</a:t>
            </a:r>
          </a:p>
          <a:p>
            <a:r>
              <a:rPr lang="en-GB" sz="1300" b="1" u="sng" dirty="0"/>
              <a:t>Step 3 </a:t>
            </a:r>
            <a:r>
              <a:rPr lang="en-GB" sz="1300" b="1" dirty="0"/>
              <a:t>– Red Card </a:t>
            </a:r>
            <a:r>
              <a:rPr lang="en-GB" sz="1300" dirty="0"/>
              <a:t>– if you receive a red card you will spend 10 minutes in the Reflect and Restore </a:t>
            </a:r>
            <a:r>
              <a:rPr lang="en-GB" sz="1300" dirty="0" smtClean="0"/>
              <a:t>room and complete </a:t>
            </a:r>
            <a:r>
              <a:rPr lang="en-GB" sz="1300" dirty="0"/>
              <a:t>a Think </a:t>
            </a:r>
            <a:r>
              <a:rPr lang="en-GB" sz="1300" dirty="0" smtClean="0"/>
              <a:t>Sheet</a:t>
            </a:r>
          </a:p>
          <a:p>
            <a:r>
              <a:rPr lang="en-GB" sz="1300" b="1" u="sng" dirty="0" smtClean="0"/>
              <a:t>Step </a:t>
            </a:r>
            <a:r>
              <a:rPr lang="en-GB" sz="1300" b="1" u="sng" dirty="0"/>
              <a:t>4 </a:t>
            </a:r>
            <a:r>
              <a:rPr lang="en-GB" sz="1300" dirty="0"/>
              <a:t>– </a:t>
            </a:r>
            <a:r>
              <a:rPr lang="en-GB" sz="1300" b="1" dirty="0"/>
              <a:t>Zero Behaviour </a:t>
            </a:r>
            <a:r>
              <a:rPr lang="en-GB" sz="1300" dirty="0"/>
              <a:t>- Sent straight to HT/DHT/PT.  This will result in a letter and/or phone call home as well as </a:t>
            </a:r>
            <a:r>
              <a:rPr lang="en-GB" sz="1300" dirty="0" smtClean="0"/>
              <a:t>15 minutes in the Reflect and Restore room.</a:t>
            </a:r>
            <a:endParaRPr lang="en-GB" sz="1300" dirty="0"/>
          </a:p>
        </p:txBody>
      </p:sp>
      <p:pic>
        <p:nvPicPr>
          <p:cNvPr id="4" name="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403648" y="1196752"/>
            <a:ext cx="609600" cy="609600"/>
          </a:xfrm>
          <a:prstGeom prst="rect">
            <a:avLst/>
          </a:prstGeom>
        </p:spPr>
      </p:pic>
    </p:spTree>
    <p:extLst>
      <p:ext uri="{BB962C8B-B14F-4D97-AF65-F5344CB8AC3E}">
        <p14:creationId xmlns:p14="http://schemas.microsoft.com/office/powerpoint/2010/main" val="33922410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40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14A681-263B-49CF-8CDD-DDD9ADC4B8C4}"/>
              </a:ext>
            </a:extLst>
          </p:cNvPr>
          <p:cNvSpPr>
            <a:spLocks noGrp="1"/>
          </p:cNvSpPr>
          <p:nvPr>
            <p:ph type="title"/>
          </p:nvPr>
        </p:nvSpPr>
        <p:spPr>
          <a:xfrm>
            <a:off x="2123728" y="1124744"/>
            <a:ext cx="4766995" cy="1055701"/>
          </a:xfrm>
        </p:spPr>
        <p:txBody>
          <a:bodyPr>
            <a:noAutofit/>
          </a:bodyPr>
          <a:lstStyle/>
          <a:p>
            <a:r>
              <a:rPr lang="en-GB" b="1" i="1" u="dbl" dirty="0"/>
              <a:t>Above and beyond</a:t>
            </a:r>
          </a:p>
        </p:txBody>
      </p:sp>
      <p:sp>
        <p:nvSpPr>
          <p:cNvPr id="3" name="Content Placeholder 2">
            <a:extLst>
              <a:ext uri="{FF2B5EF4-FFF2-40B4-BE49-F238E27FC236}">
                <a16:creationId xmlns:a16="http://schemas.microsoft.com/office/drawing/2014/main" xmlns="" id="{EE575969-F0F4-4D06-9315-352CBCA555C3}"/>
              </a:ext>
            </a:extLst>
          </p:cNvPr>
          <p:cNvSpPr>
            <a:spLocks noGrp="1"/>
          </p:cNvSpPr>
          <p:nvPr>
            <p:ph idx="1"/>
          </p:nvPr>
        </p:nvSpPr>
        <p:spPr>
          <a:xfrm>
            <a:off x="938758" y="2564904"/>
            <a:ext cx="7305650" cy="3113418"/>
          </a:xfrm>
        </p:spPr>
        <p:txBody>
          <a:bodyPr>
            <a:noAutofit/>
          </a:bodyPr>
          <a:lstStyle/>
          <a:p>
            <a:pPr>
              <a:lnSpc>
                <a:spcPct val="100000"/>
              </a:lnSpc>
            </a:pPr>
            <a:r>
              <a:rPr lang="en-GB" sz="2000" dirty="0" smtClean="0">
                <a:solidFill>
                  <a:schemeClr val="tx1"/>
                </a:solidFill>
              </a:rPr>
              <a:t>On the second day the children are </a:t>
            </a:r>
            <a:r>
              <a:rPr lang="en-GB" sz="2000" dirty="0" smtClean="0"/>
              <a:t>in – those who </a:t>
            </a:r>
            <a:r>
              <a:rPr lang="en-GB" sz="2000" dirty="0" smtClean="0">
                <a:solidFill>
                  <a:schemeClr val="tx1"/>
                </a:solidFill>
              </a:rPr>
              <a:t>achieve </a:t>
            </a:r>
            <a:r>
              <a:rPr lang="en-GB" sz="2000" dirty="0">
                <a:solidFill>
                  <a:schemeClr val="tx1"/>
                </a:solidFill>
              </a:rPr>
              <a:t>Above and Beyond </a:t>
            </a:r>
            <a:r>
              <a:rPr lang="en-GB" sz="2000" dirty="0" smtClean="0">
                <a:solidFill>
                  <a:schemeClr val="tx1"/>
                </a:solidFill>
              </a:rPr>
              <a:t>will </a:t>
            </a:r>
            <a:r>
              <a:rPr lang="en-GB" sz="2000" dirty="0">
                <a:solidFill>
                  <a:schemeClr val="tx1"/>
                </a:solidFill>
              </a:rPr>
              <a:t>take part in a </a:t>
            </a:r>
            <a:r>
              <a:rPr lang="en-GB" sz="2000" dirty="0" smtClean="0"/>
              <a:t>10</a:t>
            </a:r>
            <a:r>
              <a:rPr lang="en-GB" sz="2000" dirty="0" smtClean="0">
                <a:solidFill>
                  <a:schemeClr val="tx1"/>
                </a:solidFill>
              </a:rPr>
              <a:t> </a:t>
            </a:r>
            <a:r>
              <a:rPr lang="en-GB" sz="2000" dirty="0">
                <a:solidFill>
                  <a:schemeClr val="tx1"/>
                </a:solidFill>
              </a:rPr>
              <a:t>minute extra fun session within their </a:t>
            </a:r>
            <a:r>
              <a:rPr lang="en-GB" sz="2000" dirty="0" smtClean="0">
                <a:solidFill>
                  <a:schemeClr val="tx1"/>
                </a:solidFill>
              </a:rPr>
              <a:t>class</a:t>
            </a:r>
          </a:p>
          <a:p>
            <a:pPr indent="0">
              <a:lnSpc>
                <a:spcPct val="100000"/>
              </a:lnSpc>
              <a:buNone/>
            </a:pPr>
            <a:endParaRPr lang="en-GB" sz="2000" dirty="0">
              <a:solidFill>
                <a:schemeClr val="tx1"/>
              </a:solidFill>
            </a:endParaRPr>
          </a:p>
          <a:p>
            <a:pPr>
              <a:lnSpc>
                <a:spcPct val="100000"/>
              </a:lnSpc>
            </a:pPr>
            <a:r>
              <a:rPr lang="en-GB" sz="2000" dirty="0">
                <a:solidFill>
                  <a:schemeClr val="tx1"/>
                </a:solidFill>
              </a:rPr>
              <a:t>Above and Beyond is for children who always show excellent manners, who are polite, helpful and respectful, who demonstrate respect for all within the school and who follow the school values even more than just behaving as they </a:t>
            </a:r>
            <a:r>
              <a:rPr lang="en-GB" sz="2000" dirty="0" smtClean="0">
                <a:solidFill>
                  <a:schemeClr val="tx1"/>
                </a:solidFill>
              </a:rPr>
              <a:t>should</a:t>
            </a:r>
            <a:r>
              <a:rPr lang="en-GB" sz="2000" dirty="0"/>
              <a:t>.</a:t>
            </a:r>
            <a:endParaRPr lang="en-GB" sz="2000" dirty="0">
              <a:solidFill>
                <a:schemeClr val="tx1"/>
              </a:solidFill>
            </a:endParaRPr>
          </a:p>
        </p:txBody>
      </p:sp>
      <p:pic>
        <p:nvPicPr>
          <p:cNvPr id="1026" name="Picture 2" descr="Image result for above and beyond">
            <a:extLst>
              <a:ext uri="{FF2B5EF4-FFF2-40B4-BE49-F238E27FC236}">
                <a16:creationId xmlns:a16="http://schemas.microsoft.com/office/drawing/2014/main" xmlns="" id="{A14D51AC-B24F-454F-9CDF-038B6D2EF8A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28" t="1846" r="21967" b="2454"/>
          <a:stretch/>
        </p:blipFill>
        <p:spPr bwMode="auto">
          <a:xfrm>
            <a:off x="6948264" y="1196752"/>
            <a:ext cx="1046836" cy="12961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above and beyond">
            <a:extLst>
              <a:ext uri="{FF2B5EF4-FFF2-40B4-BE49-F238E27FC236}">
                <a16:creationId xmlns:a16="http://schemas.microsoft.com/office/drawing/2014/main" xmlns="" id="{A14D51AC-B24F-454F-9CDF-038B6D2EF8A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28" t="1846" r="21967" b="2454"/>
          <a:stretch/>
        </p:blipFill>
        <p:spPr bwMode="auto">
          <a:xfrm>
            <a:off x="1115616" y="1196734"/>
            <a:ext cx="1046836" cy="1296144"/>
          </a:xfrm>
          <a:prstGeom prst="rect">
            <a:avLst/>
          </a:prstGeom>
          <a:noFill/>
          <a:extLst>
            <a:ext uri="{909E8E84-426E-40DD-AFC4-6F175D3DCCD1}">
              <a14:hiddenFill xmlns:a14="http://schemas.microsoft.com/office/drawing/2010/main">
                <a:solidFill>
                  <a:srgbClr val="FFFFFF"/>
                </a:solidFill>
              </a14:hiddenFill>
            </a:ext>
          </a:extLst>
        </p:spPr>
      </p:pic>
      <p:pic>
        <p:nvPicPr>
          <p:cNvPr id="4" name="1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385500" y="3236259"/>
            <a:ext cx="609600" cy="609600"/>
          </a:xfrm>
          <a:prstGeom prst="rect">
            <a:avLst/>
          </a:prstGeom>
        </p:spPr>
      </p:pic>
    </p:spTree>
    <p:extLst>
      <p:ext uri="{BB962C8B-B14F-4D97-AF65-F5344CB8AC3E}">
        <p14:creationId xmlns:p14="http://schemas.microsoft.com/office/powerpoint/2010/main" val="25251848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19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8B8EA9-1DA5-0A4E-A9C9-05A436E9E558}"/>
              </a:ext>
            </a:extLst>
          </p:cNvPr>
          <p:cNvSpPr>
            <a:spLocks noGrp="1"/>
          </p:cNvSpPr>
          <p:nvPr>
            <p:ph type="title"/>
          </p:nvPr>
        </p:nvSpPr>
        <p:spPr>
          <a:xfrm>
            <a:off x="1467675" y="1052736"/>
            <a:ext cx="6160397" cy="576064"/>
          </a:xfrm>
        </p:spPr>
        <p:txBody>
          <a:bodyPr>
            <a:normAutofit fontScale="90000"/>
          </a:bodyPr>
          <a:lstStyle/>
          <a:p>
            <a:r>
              <a:rPr lang="en-US" b="1" u="dbl" dirty="0"/>
              <a:t>Eastbank Play Team </a:t>
            </a:r>
          </a:p>
        </p:txBody>
      </p:sp>
      <p:grpSp>
        <p:nvGrpSpPr>
          <p:cNvPr id="4" name="Group 3"/>
          <p:cNvGrpSpPr/>
          <p:nvPr/>
        </p:nvGrpSpPr>
        <p:grpSpPr>
          <a:xfrm>
            <a:off x="1091490" y="1628800"/>
            <a:ext cx="7080908" cy="3960826"/>
            <a:chOff x="999828" y="1622806"/>
            <a:chExt cx="7080908" cy="3960826"/>
          </a:xfrm>
        </p:grpSpPr>
        <p:sp>
          <p:nvSpPr>
            <p:cNvPr id="9" name="Rounded Rectangle 8">
              <a:extLst>
                <a:ext uri="{FF2B5EF4-FFF2-40B4-BE49-F238E27FC236}">
                  <a16:creationId xmlns="" xmlns:a16="http://schemas.microsoft.com/office/drawing/2014/main" id="{D6B8F8D7-BE88-184A-8DB5-AF6800701A04}"/>
                </a:ext>
              </a:extLst>
            </p:cNvPr>
            <p:cNvSpPr/>
            <p:nvPr/>
          </p:nvSpPr>
          <p:spPr>
            <a:xfrm>
              <a:off x="999828" y="1622806"/>
              <a:ext cx="2160240" cy="2035728"/>
            </a:xfrm>
            <a:prstGeom prst="roundRect">
              <a:avLst/>
            </a:prstGeom>
            <a:blipFill>
              <a:blip r:embed="rId5"/>
              <a:tile tx="0" ty="0" sx="100000" sy="100000" flip="none" algn="tl"/>
            </a:blipFill>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t>Class Teachers</a:t>
              </a:r>
            </a:p>
            <a:p>
              <a:pPr algn="ctr"/>
              <a:r>
                <a:rPr lang="en-US" sz="1200" dirty="0"/>
                <a:t>Learning Zone Activities</a:t>
              </a:r>
            </a:p>
            <a:p>
              <a:pPr algn="ctr"/>
              <a:r>
                <a:rPr lang="en-US" sz="1200" dirty="0"/>
                <a:t>Teaching Table Activities</a:t>
              </a:r>
            </a:p>
            <a:p>
              <a:pPr algn="ctr"/>
              <a:r>
                <a:rPr lang="en-US" sz="1200" dirty="0"/>
                <a:t>Play sessions</a:t>
              </a:r>
            </a:p>
            <a:p>
              <a:pPr algn="ctr"/>
              <a:r>
                <a:rPr lang="en-GB" sz="1200" dirty="0"/>
                <a:t>Modelling</a:t>
              </a:r>
            </a:p>
            <a:p>
              <a:pPr algn="ctr"/>
              <a:r>
                <a:rPr lang="en-US" sz="1200" dirty="0"/>
                <a:t>Scaffolding</a:t>
              </a:r>
            </a:p>
            <a:p>
              <a:pPr algn="ctr"/>
              <a:r>
                <a:rPr lang="en-US" sz="1200" dirty="0"/>
                <a:t>Tracking</a:t>
              </a:r>
            </a:p>
            <a:p>
              <a:pPr algn="ctr"/>
              <a:r>
                <a:rPr lang="en-US" sz="1200" dirty="0"/>
                <a:t>Observing </a:t>
              </a:r>
            </a:p>
            <a:p>
              <a:pPr algn="ctr"/>
              <a:r>
                <a:rPr lang="en-US" sz="1200" dirty="0"/>
                <a:t>Target Setting</a:t>
              </a:r>
            </a:p>
          </p:txBody>
        </p:sp>
        <p:grpSp>
          <p:nvGrpSpPr>
            <p:cNvPr id="3" name="Group 2"/>
            <p:cNvGrpSpPr/>
            <p:nvPr/>
          </p:nvGrpSpPr>
          <p:grpSpPr>
            <a:xfrm>
              <a:off x="3160068" y="1898735"/>
              <a:ext cx="4920668" cy="3684897"/>
              <a:chOff x="3067997" y="1261546"/>
              <a:chExt cx="4920668" cy="3684897"/>
            </a:xfrm>
          </p:grpSpPr>
          <p:sp>
            <p:nvSpPr>
              <p:cNvPr id="5" name="Rounded Rectangle 4">
                <a:extLst>
                  <a:ext uri="{FF2B5EF4-FFF2-40B4-BE49-F238E27FC236}">
                    <a16:creationId xmlns="" xmlns:a16="http://schemas.microsoft.com/office/drawing/2014/main" id="{0B44CA09-B77E-A443-B0FC-990E0867B536}"/>
                  </a:ext>
                </a:extLst>
              </p:cNvPr>
              <p:cNvSpPr/>
              <p:nvPr/>
            </p:nvSpPr>
            <p:spPr>
              <a:xfrm>
                <a:off x="3572053" y="1810909"/>
                <a:ext cx="1584176" cy="1090019"/>
              </a:xfrm>
              <a:prstGeom prst="round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b="1" dirty="0" smtClean="0">
                    <a:solidFill>
                      <a:sysClr val="windowText" lastClr="000000"/>
                    </a:solidFill>
                  </a:rPr>
                  <a:t>Acting  Head </a:t>
                </a:r>
                <a:r>
                  <a:rPr lang="en-US" sz="1600" b="1" dirty="0">
                    <a:solidFill>
                      <a:sysClr val="windowText" lastClr="000000"/>
                    </a:solidFill>
                  </a:rPr>
                  <a:t>Teacher</a:t>
                </a:r>
              </a:p>
            </p:txBody>
          </p:sp>
          <p:sp>
            <p:nvSpPr>
              <p:cNvPr id="6" name="Rounded Rectangle 5">
                <a:extLst>
                  <a:ext uri="{FF2B5EF4-FFF2-40B4-BE49-F238E27FC236}">
                    <a16:creationId xmlns="" xmlns:a16="http://schemas.microsoft.com/office/drawing/2014/main" id="{A7D65870-4977-BA4D-850F-2BBC2B289DE4}"/>
                  </a:ext>
                </a:extLst>
              </p:cNvPr>
              <p:cNvSpPr/>
              <p:nvPr/>
            </p:nvSpPr>
            <p:spPr>
              <a:xfrm>
                <a:off x="6052246" y="1261546"/>
                <a:ext cx="1800201" cy="1836308"/>
              </a:xfrm>
              <a:prstGeom prst="roundRect">
                <a:avLst/>
              </a:prstGeom>
              <a:blipFill>
                <a:blip r:embed="rId5"/>
                <a:tile tx="0" ty="0" sx="100000" sy="100000" flip="none" algn="tl"/>
              </a:blipFill>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t>Support for Learning Workers</a:t>
                </a:r>
              </a:p>
              <a:p>
                <a:pPr algn="ctr"/>
                <a:r>
                  <a:rPr lang="en-US" sz="1200" dirty="0"/>
                  <a:t>Activities</a:t>
                </a:r>
              </a:p>
              <a:p>
                <a:pPr algn="ctr"/>
                <a:r>
                  <a:rPr lang="en-US" sz="1200" dirty="0"/>
                  <a:t>Play sessions</a:t>
                </a:r>
              </a:p>
              <a:p>
                <a:pPr algn="ctr"/>
                <a:r>
                  <a:rPr lang="en-GB" sz="1200" dirty="0"/>
                  <a:t>Modelling</a:t>
                </a:r>
              </a:p>
              <a:p>
                <a:pPr algn="ctr"/>
                <a:r>
                  <a:rPr lang="en-US" sz="1200" dirty="0"/>
                  <a:t>Scaffolding</a:t>
                </a:r>
              </a:p>
              <a:p>
                <a:pPr algn="ctr"/>
                <a:r>
                  <a:rPr lang="en-US" sz="1200" dirty="0"/>
                  <a:t>Observing</a:t>
                </a:r>
              </a:p>
              <a:p>
                <a:pPr algn="ctr"/>
                <a:r>
                  <a:rPr lang="en-US" sz="1200" dirty="0"/>
                  <a:t>Learning Environment </a:t>
                </a:r>
              </a:p>
            </p:txBody>
          </p:sp>
          <p:sp>
            <p:nvSpPr>
              <p:cNvPr id="8" name="Rounded Rectangle 7">
                <a:extLst>
                  <a:ext uri="{FF2B5EF4-FFF2-40B4-BE49-F238E27FC236}">
                    <a16:creationId xmlns="" xmlns:a16="http://schemas.microsoft.com/office/drawing/2014/main" id="{A3762A68-F3B2-4D4D-9A12-53128574C7D8}"/>
                  </a:ext>
                </a:extLst>
              </p:cNvPr>
              <p:cNvSpPr/>
              <p:nvPr/>
            </p:nvSpPr>
            <p:spPr>
              <a:xfrm>
                <a:off x="4880258" y="3381771"/>
                <a:ext cx="3108407" cy="1564672"/>
              </a:xfrm>
              <a:prstGeom prst="roundRect">
                <a:avLst/>
              </a:prstGeom>
              <a:blipFill>
                <a:blip r:embed="rId5"/>
                <a:tile tx="0" ty="0" sx="100000" sy="100000" flip="none" algn="tl"/>
              </a:blipFill>
            </p:spPr>
            <p:style>
              <a:lnRef idx="2">
                <a:schemeClr val="dk1"/>
              </a:lnRef>
              <a:fillRef idx="1">
                <a:schemeClr val="lt1"/>
              </a:fillRef>
              <a:effectRef idx="0">
                <a:schemeClr val="dk1"/>
              </a:effectRef>
              <a:fontRef idx="minor">
                <a:schemeClr val="dk1"/>
              </a:fontRef>
            </p:style>
            <p:txBody>
              <a:bodyPr rtlCol="0" anchor="ctr"/>
              <a:lstStyle/>
              <a:p>
                <a:pPr algn="ctr"/>
                <a:r>
                  <a:rPr lang="en-GB" sz="1200" b="1" dirty="0"/>
                  <a:t>Outside Agencies</a:t>
                </a:r>
              </a:p>
              <a:p>
                <a:pPr algn="ctr"/>
                <a:r>
                  <a:rPr lang="en-GB" sz="1200" dirty="0"/>
                  <a:t>Glasgow Play Resource Association</a:t>
                </a:r>
              </a:p>
              <a:p>
                <a:pPr algn="ctr"/>
                <a:r>
                  <a:rPr lang="en-GB" sz="1200" dirty="0" err="1" smtClean="0"/>
                  <a:t>WithKids</a:t>
                </a:r>
                <a:r>
                  <a:rPr lang="en-GB" sz="1200" dirty="0" smtClean="0"/>
                  <a:t> </a:t>
                </a:r>
                <a:r>
                  <a:rPr lang="en-GB" sz="1200" dirty="0"/>
                  <a:t>Observational Training</a:t>
                </a:r>
              </a:p>
              <a:p>
                <a:pPr algn="ctr"/>
                <a:r>
                  <a:rPr lang="en-GB" sz="1200" dirty="0"/>
                  <a:t>University of Strathclyde</a:t>
                </a:r>
              </a:p>
              <a:p>
                <a:pPr algn="ctr"/>
                <a:r>
                  <a:rPr lang="en-US" sz="1200" dirty="0">
                    <a:solidFill>
                      <a:schemeClr val="tx1"/>
                    </a:solidFill>
                  </a:rPr>
                  <a:t>CREATE4EAST MUSIC</a:t>
                </a:r>
              </a:p>
              <a:p>
                <a:pPr algn="ctr"/>
                <a:r>
                  <a:rPr lang="en-US" sz="1200" dirty="0">
                    <a:solidFill>
                      <a:schemeClr val="tx1"/>
                    </a:solidFill>
                  </a:rPr>
                  <a:t>PEPASS P1 and P2 Physical Literacy   </a:t>
                </a:r>
                <a:endParaRPr lang="en-GB" sz="1200" dirty="0"/>
              </a:p>
            </p:txBody>
          </p:sp>
          <p:cxnSp>
            <p:nvCxnSpPr>
              <p:cNvPr id="10" name="Elbow Connector 9">
                <a:extLst>
                  <a:ext uri="{FF2B5EF4-FFF2-40B4-BE49-F238E27FC236}">
                    <a16:creationId xmlns="" xmlns:a16="http://schemas.microsoft.com/office/drawing/2014/main" id="{378B68DB-3EB1-5642-AA1A-C6816A19451D}"/>
                  </a:ext>
                </a:extLst>
              </p:cNvPr>
              <p:cNvCxnSpPr>
                <a:cxnSpLocks/>
                <a:stCxn id="5" idx="3"/>
                <a:endCxn id="6" idx="1"/>
              </p:cNvCxnSpPr>
              <p:nvPr/>
            </p:nvCxnSpPr>
            <p:spPr>
              <a:xfrm flipV="1">
                <a:off x="5156229" y="2179700"/>
                <a:ext cx="896017" cy="176219"/>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9" name="Elbow Connector 18">
                <a:extLst>
                  <a:ext uri="{FF2B5EF4-FFF2-40B4-BE49-F238E27FC236}">
                    <a16:creationId xmlns="" xmlns:a16="http://schemas.microsoft.com/office/drawing/2014/main" id="{3FBCEBB4-511E-E14F-A0B9-830F7B16288A}"/>
                  </a:ext>
                </a:extLst>
              </p:cNvPr>
              <p:cNvCxnSpPr>
                <a:stCxn id="5" idx="1"/>
                <a:endCxn id="9" idx="3"/>
              </p:cNvCxnSpPr>
              <p:nvPr/>
            </p:nvCxnSpPr>
            <p:spPr>
              <a:xfrm rot="10800000">
                <a:off x="3067997" y="2003481"/>
                <a:ext cx="504056" cy="352438"/>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21" name="Elbow Connector 20">
                <a:extLst>
                  <a:ext uri="{FF2B5EF4-FFF2-40B4-BE49-F238E27FC236}">
                    <a16:creationId xmlns="" xmlns:a16="http://schemas.microsoft.com/office/drawing/2014/main" id="{02F7EE6A-A49D-D446-965C-D8054C38CF67}"/>
                  </a:ext>
                </a:extLst>
              </p:cNvPr>
              <p:cNvCxnSpPr>
                <a:stCxn id="5" idx="1"/>
                <a:endCxn id="14" idx="3"/>
              </p:cNvCxnSpPr>
              <p:nvPr/>
            </p:nvCxnSpPr>
            <p:spPr>
              <a:xfrm rot="10800000" flipH="1" flipV="1">
                <a:off x="3572052" y="2355918"/>
                <a:ext cx="72195" cy="2106967"/>
              </a:xfrm>
              <a:prstGeom prst="bentConnector5">
                <a:avLst>
                  <a:gd name="adj1" fmla="val -316642"/>
                  <a:gd name="adj2" fmla="val 51458"/>
                  <a:gd name="adj3" fmla="val 416642"/>
                </a:avLst>
              </a:prstGeom>
              <a:ln>
                <a:tailEnd type="triangle"/>
              </a:ln>
            </p:spPr>
            <p:style>
              <a:lnRef idx="1">
                <a:schemeClr val="dk1"/>
              </a:lnRef>
              <a:fillRef idx="0">
                <a:schemeClr val="dk1"/>
              </a:fillRef>
              <a:effectRef idx="0">
                <a:schemeClr val="dk1"/>
              </a:effectRef>
              <a:fontRef idx="minor">
                <a:schemeClr val="tx1"/>
              </a:fontRef>
            </p:style>
          </p:cxnSp>
        </p:grpSp>
      </p:grpSp>
      <p:sp>
        <p:nvSpPr>
          <p:cNvPr id="14" name="Rounded Rectangle 13">
            <a:extLst>
              <a:ext uri="{FF2B5EF4-FFF2-40B4-BE49-F238E27FC236}">
                <a16:creationId xmlns="" xmlns:a16="http://schemas.microsoft.com/office/drawing/2014/main" id="{AAA55352-DF58-A64E-AEBC-0581F846544C}"/>
              </a:ext>
            </a:extLst>
          </p:cNvPr>
          <p:cNvSpPr/>
          <p:nvPr/>
        </p:nvSpPr>
        <p:spPr>
          <a:xfrm>
            <a:off x="1115019" y="4622511"/>
            <a:ext cx="2712962" cy="967115"/>
          </a:xfrm>
          <a:prstGeom prst="roundRect">
            <a:avLst/>
          </a:prstGeom>
          <a:blipFill>
            <a:blip r:embed="rId5"/>
            <a:tile tx="0" ty="0" sx="100000" sy="100000" flip="none" algn="tl"/>
          </a:blipFill>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t>Child Development Officer</a:t>
            </a:r>
            <a:endParaRPr lang="en-US" sz="1200" dirty="0"/>
          </a:p>
          <a:p>
            <a:pPr algn="ctr"/>
            <a:r>
              <a:rPr lang="en-US" sz="1200" dirty="0"/>
              <a:t>Stay and Play Parent Group</a:t>
            </a:r>
          </a:p>
          <a:p>
            <a:pPr algn="ctr"/>
            <a:r>
              <a:rPr lang="en-US" sz="1200" dirty="0"/>
              <a:t>P1 Transition Planning / Meetings</a:t>
            </a:r>
          </a:p>
          <a:p>
            <a:pPr algn="ctr"/>
            <a:r>
              <a:rPr lang="en-US" sz="1200" dirty="0"/>
              <a:t>Responsibility for planning areas</a:t>
            </a:r>
          </a:p>
        </p:txBody>
      </p:sp>
      <p:cxnSp>
        <p:nvCxnSpPr>
          <p:cNvPr id="52" name="Elbow Connector 51">
            <a:extLst>
              <a:ext uri="{FF2B5EF4-FFF2-40B4-BE49-F238E27FC236}">
                <a16:creationId xmlns="" xmlns:a16="http://schemas.microsoft.com/office/drawing/2014/main" id="{378B68DB-3EB1-5642-AA1A-C6816A19451D}"/>
              </a:ext>
            </a:extLst>
          </p:cNvPr>
          <p:cNvCxnSpPr>
            <a:cxnSpLocks/>
            <a:stCxn id="5" idx="3"/>
            <a:endCxn id="8" idx="1"/>
          </p:cNvCxnSpPr>
          <p:nvPr/>
        </p:nvCxnSpPr>
        <p:spPr>
          <a:xfrm flipH="1">
            <a:off x="5063991" y="2999102"/>
            <a:ext cx="275971" cy="1808188"/>
          </a:xfrm>
          <a:prstGeom prst="bentConnector5">
            <a:avLst>
              <a:gd name="adj1" fmla="val -82835"/>
              <a:gd name="adj2" fmla="val 43437"/>
              <a:gd name="adj3" fmla="val 182835"/>
            </a:avLst>
          </a:prstGeom>
          <a:ln>
            <a:tailEnd type="triangle"/>
          </a:ln>
        </p:spPr>
        <p:style>
          <a:lnRef idx="1">
            <a:schemeClr val="dk1"/>
          </a:lnRef>
          <a:fillRef idx="0">
            <a:schemeClr val="dk1"/>
          </a:fillRef>
          <a:effectRef idx="0">
            <a:schemeClr val="dk1"/>
          </a:effectRef>
          <a:fontRef idx="minor">
            <a:schemeClr val="tx1"/>
          </a:fontRef>
        </p:style>
      </p:cxnSp>
      <p:pic>
        <p:nvPicPr>
          <p:cNvPr id="7" name="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579359" y="3763449"/>
            <a:ext cx="609600" cy="609600"/>
          </a:xfrm>
          <a:prstGeom prst="rect">
            <a:avLst/>
          </a:prstGeom>
        </p:spPr>
      </p:pic>
    </p:spTree>
    <p:extLst>
      <p:ext uri="{BB962C8B-B14F-4D97-AF65-F5344CB8AC3E}">
        <p14:creationId xmlns:p14="http://schemas.microsoft.com/office/powerpoint/2010/main" val="19946319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489"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899592" y="2276872"/>
            <a:ext cx="3816424" cy="3312368"/>
          </a:xfrm>
        </p:spPr>
        <p:txBody>
          <a:bodyPr>
            <a:noAutofit/>
          </a:bodyPr>
          <a:lstStyle/>
          <a:p>
            <a:r>
              <a:rPr lang="en-GB" sz="1400" dirty="0"/>
              <a:t>Children learn so much from play; it teaches them social skills such as sharing, taking turns, self discipline and tolerance of others. </a:t>
            </a:r>
          </a:p>
          <a:p>
            <a:r>
              <a:rPr lang="en-GB" sz="1400" dirty="0"/>
              <a:t>Children’s lives are enhanced by playing creatively and by playing children learn and develop as individuals; it assists in their emotional and intellectual development and mental health resilience which are core building blocks for their transition years.</a:t>
            </a:r>
          </a:p>
        </p:txBody>
      </p:sp>
      <p:sp>
        <p:nvSpPr>
          <p:cNvPr id="2" name="Title 1"/>
          <p:cNvSpPr>
            <a:spLocks noGrp="1"/>
          </p:cNvSpPr>
          <p:nvPr>
            <p:ph type="title"/>
          </p:nvPr>
        </p:nvSpPr>
        <p:spPr>
          <a:xfrm>
            <a:off x="1371600" y="1295400"/>
            <a:ext cx="6400800" cy="765448"/>
          </a:xfrm>
        </p:spPr>
        <p:txBody>
          <a:bodyPr>
            <a:normAutofit fontScale="90000"/>
          </a:bodyPr>
          <a:lstStyle/>
          <a:p>
            <a:r>
              <a:rPr lang="en-GB" i="1" u="dbl" dirty="0"/>
              <a:t>P1 Play Pedagogy</a:t>
            </a:r>
            <a:br>
              <a:rPr lang="en-GB" i="1" u="dbl" dirty="0"/>
            </a:br>
            <a:r>
              <a:rPr lang="en-GB" i="1" u="dbl" dirty="0"/>
              <a:t>Why Play?</a:t>
            </a:r>
          </a:p>
        </p:txBody>
      </p:sp>
      <p:sp>
        <p:nvSpPr>
          <p:cNvPr id="4" name="Content Placeholder 3"/>
          <p:cNvSpPr>
            <a:spLocks noGrp="1"/>
          </p:cNvSpPr>
          <p:nvPr>
            <p:ph sz="quarter" idx="14"/>
          </p:nvPr>
        </p:nvSpPr>
        <p:spPr>
          <a:xfrm>
            <a:off x="4716016" y="2348880"/>
            <a:ext cx="3528392" cy="3124200"/>
          </a:xfrm>
        </p:spPr>
        <p:txBody>
          <a:bodyPr>
            <a:normAutofit/>
          </a:bodyPr>
          <a:lstStyle/>
          <a:p>
            <a:pPr fontAlgn="base"/>
            <a:r>
              <a:rPr lang="en-GB" sz="1400" dirty="0"/>
              <a:t>Play is the universal language of childhood.</a:t>
            </a:r>
          </a:p>
          <a:p>
            <a:pPr fontAlgn="base"/>
            <a:r>
              <a:rPr lang="en-GB" sz="1400" dirty="0"/>
              <a:t>It is through play that children understand each other and make sense of the world around them.</a:t>
            </a:r>
          </a:p>
          <a:p>
            <a:pPr fontAlgn="base"/>
            <a:r>
              <a:rPr lang="en-GB" sz="1400" dirty="0"/>
              <a:t>Play is the spice of life’ – where spice represents children’s social, physical, intellectual, cultural and emotional development.</a:t>
            </a:r>
          </a:p>
        </p:txBody>
      </p:sp>
      <p:pic>
        <p:nvPicPr>
          <p:cNvPr id="5" name="1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31640" y="1124744"/>
            <a:ext cx="609600" cy="609600"/>
          </a:xfrm>
          <a:prstGeom prst="rect">
            <a:avLst/>
          </a:prstGeom>
        </p:spPr>
      </p:pic>
    </p:spTree>
    <p:extLst>
      <p:ext uri="{BB962C8B-B14F-4D97-AF65-F5344CB8AC3E}">
        <p14:creationId xmlns:p14="http://schemas.microsoft.com/office/powerpoint/2010/main" val="25488982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91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 xmlns:a16="http://schemas.microsoft.com/office/drawing/2014/main" id="{0FF0F569-234F-B54B-9EF6-48101FB4A5CF}"/>
              </a:ext>
            </a:extLst>
          </p:cNvPr>
          <p:cNvSpPr/>
          <p:nvPr/>
        </p:nvSpPr>
        <p:spPr>
          <a:xfrm>
            <a:off x="3440460" y="3155353"/>
            <a:ext cx="2263080" cy="1140085"/>
          </a:xfrm>
          <a:prstGeom prst="round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dbl" dirty="0">
                <a:solidFill>
                  <a:schemeClr val="tx1"/>
                </a:solidFill>
              </a:rPr>
              <a:t>How do we Play?</a:t>
            </a:r>
          </a:p>
          <a:p>
            <a:pPr algn="ctr"/>
            <a:r>
              <a:rPr lang="en-US" sz="1600" b="1" dirty="0">
                <a:solidFill>
                  <a:schemeClr val="tx1"/>
                </a:solidFill>
              </a:rPr>
              <a:t>Learning, Teaching and Assessment through Play</a:t>
            </a:r>
            <a:endParaRPr lang="en-US" sz="1600" b="1" dirty="0"/>
          </a:p>
        </p:txBody>
      </p:sp>
      <p:sp>
        <p:nvSpPr>
          <p:cNvPr id="6" name="Rounded Rectangle 5">
            <a:extLst>
              <a:ext uri="{FF2B5EF4-FFF2-40B4-BE49-F238E27FC236}">
                <a16:creationId xmlns="" xmlns:a16="http://schemas.microsoft.com/office/drawing/2014/main" id="{B25AA39E-22BF-F649-8C3C-16CF27E31ED8}"/>
              </a:ext>
            </a:extLst>
          </p:cNvPr>
          <p:cNvSpPr/>
          <p:nvPr/>
        </p:nvSpPr>
        <p:spPr>
          <a:xfrm>
            <a:off x="6166422" y="1898537"/>
            <a:ext cx="1926821" cy="728008"/>
          </a:xfrm>
          <a:prstGeom prst="roundRect">
            <a:avLst/>
          </a:prstGeom>
          <a:blipFill>
            <a:blip r:embed="rId5"/>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  Soft Start</a:t>
            </a:r>
          </a:p>
          <a:p>
            <a:pPr algn="ctr"/>
            <a:r>
              <a:rPr lang="en-US" sz="1200" dirty="0">
                <a:solidFill>
                  <a:schemeClr val="tx1"/>
                </a:solidFill>
              </a:rPr>
              <a:t>Family relationships</a:t>
            </a:r>
          </a:p>
          <a:p>
            <a:pPr algn="ctr"/>
            <a:r>
              <a:rPr lang="en-US" sz="1200" dirty="0">
                <a:solidFill>
                  <a:schemeClr val="tx1"/>
                </a:solidFill>
              </a:rPr>
              <a:t>Nurture</a:t>
            </a:r>
          </a:p>
        </p:txBody>
      </p:sp>
      <p:sp>
        <p:nvSpPr>
          <p:cNvPr id="7" name="Rounded Rectangle 6">
            <a:extLst>
              <a:ext uri="{FF2B5EF4-FFF2-40B4-BE49-F238E27FC236}">
                <a16:creationId xmlns="" xmlns:a16="http://schemas.microsoft.com/office/drawing/2014/main" id="{440ADC4A-3CF8-9E4F-AD3D-1D3312AF6502}"/>
              </a:ext>
            </a:extLst>
          </p:cNvPr>
          <p:cNvSpPr/>
          <p:nvPr/>
        </p:nvSpPr>
        <p:spPr>
          <a:xfrm>
            <a:off x="3737311" y="4711928"/>
            <a:ext cx="1669378" cy="914565"/>
          </a:xfrm>
          <a:prstGeom prst="roundRect">
            <a:avLst/>
          </a:prstGeom>
          <a:blipFill>
            <a:blip r:embed="rId5"/>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Assessment</a:t>
            </a:r>
          </a:p>
          <a:p>
            <a:pPr algn="ctr"/>
            <a:r>
              <a:rPr lang="en-US" sz="1200" dirty="0">
                <a:solidFill>
                  <a:schemeClr val="tx1"/>
                </a:solidFill>
              </a:rPr>
              <a:t>Observation</a:t>
            </a:r>
          </a:p>
          <a:p>
            <a:pPr algn="ctr"/>
            <a:r>
              <a:rPr lang="en-US" sz="1200" dirty="0">
                <a:solidFill>
                  <a:schemeClr val="tx1"/>
                </a:solidFill>
              </a:rPr>
              <a:t>Learning journeys</a:t>
            </a:r>
          </a:p>
          <a:p>
            <a:pPr algn="ctr"/>
            <a:r>
              <a:rPr lang="en-US" sz="1200" dirty="0">
                <a:solidFill>
                  <a:schemeClr val="tx1"/>
                </a:solidFill>
              </a:rPr>
              <a:t>Floorbooks</a:t>
            </a:r>
          </a:p>
        </p:txBody>
      </p:sp>
      <p:sp>
        <p:nvSpPr>
          <p:cNvPr id="8" name="Rounded Rectangle 7">
            <a:extLst>
              <a:ext uri="{FF2B5EF4-FFF2-40B4-BE49-F238E27FC236}">
                <a16:creationId xmlns="" xmlns:a16="http://schemas.microsoft.com/office/drawing/2014/main" id="{864A78AF-062C-9644-9C0F-9CF473AAB4B5}"/>
              </a:ext>
            </a:extLst>
          </p:cNvPr>
          <p:cNvSpPr/>
          <p:nvPr/>
        </p:nvSpPr>
        <p:spPr>
          <a:xfrm>
            <a:off x="6300192" y="3227065"/>
            <a:ext cx="1873482" cy="1973216"/>
          </a:xfrm>
          <a:prstGeom prst="roundRect">
            <a:avLst/>
          </a:prstGeom>
          <a:blipFill>
            <a:blip r:embed="rId5"/>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ZONES</a:t>
            </a:r>
          </a:p>
          <a:p>
            <a:pPr algn="ctr"/>
            <a:r>
              <a:rPr lang="en-US" sz="1200" dirty="0">
                <a:solidFill>
                  <a:schemeClr val="tx1"/>
                </a:solidFill>
              </a:rPr>
              <a:t>Classroom  Must Do’s</a:t>
            </a:r>
          </a:p>
          <a:p>
            <a:pPr algn="ctr"/>
            <a:r>
              <a:rPr lang="en-US" sz="1200" dirty="0">
                <a:solidFill>
                  <a:schemeClr val="tx1"/>
                </a:solidFill>
              </a:rPr>
              <a:t>Construction</a:t>
            </a:r>
          </a:p>
          <a:p>
            <a:pPr algn="ctr"/>
            <a:r>
              <a:rPr lang="en-US" sz="1200" dirty="0">
                <a:solidFill>
                  <a:schemeClr val="tx1"/>
                </a:solidFill>
              </a:rPr>
              <a:t>Cooking</a:t>
            </a:r>
          </a:p>
          <a:p>
            <a:pPr algn="ctr"/>
            <a:r>
              <a:rPr lang="en-US" sz="1200" dirty="0">
                <a:solidFill>
                  <a:schemeClr val="tx1"/>
                </a:solidFill>
              </a:rPr>
              <a:t>Creative</a:t>
            </a:r>
          </a:p>
          <a:p>
            <a:pPr algn="ctr"/>
            <a:r>
              <a:rPr lang="en-US" sz="1200" dirty="0">
                <a:solidFill>
                  <a:schemeClr val="tx1"/>
                </a:solidFill>
              </a:rPr>
              <a:t>Loose Parts Play</a:t>
            </a:r>
          </a:p>
          <a:p>
            <a:pPr algn="ctr"/>
            <a:r>
              <a:rPr lang="en-US" sz="1200" dirty="0">
                <a:solidFill>
                  <a:schemeClr val="tx1"/>
                </a:solidFill>
              </a:rPr>
              <a:t>Outdoor Garden</a:t>
            </a:r>
          </a:p>
          <a:p>
            <a:pPr algn="ctr"/>
            <a:r>
              <a:rPr lang="en-US" sz="1200" dirty="0">
                <a:solidFill>
                  <a:schemeClr val="tx1"/>
                </a:solidFill>
              </a:rPr>
              <a:t>Outdoor Play</a:t>
            </a:r>
          </a:p>
          <a:p>
            <a:pPr algn="ctr"/>
            <a:r>
              <a:rPr lang="en-US" sz="1200" dirty="0">
                <a:solidFill>
                  <a:schemeClr val="tx1"/>
                </a:solidFill>
              </a:rPr>
              <a:t>STAR Hotel Stage</a:t>
            </a:r>
          </a:p>
          <a:p>
            <a:pPr algn="ctr"/>
            <a:r>
              <a:rPr lang="en-US" sz="1200" dirty="0">
                <a:solidFill>
                  <a:schemeClr val="tx1"/>
                </a:solidFill>
              </a:rPr>
              <a:t>STEM</a:t>
            </a:r>
          </a:p>
        </p:txBody>
      </p:sp>
      <p:sp>
        <p:nvSpPr>
          <p:cNvPr id="9" name="Rounded Rectangle 8">
            <a:extLst>
              <a:ext uri="{FF2B5EF4-FFF2-40B4-BE49-F238E27FC236}">
                <a16:creationId xmlns="" xmlns:a16="http://schemas.microsoft.com/office/drawing/2014/main" id="{8FAEEC47-9D16-5C47-BC37-AD8770815462}"/>
              </a:ext>
            </a:extLst>
          </p:cNvPr>
          <p:cNvSpPr/>
          <p:nvPr/>
        </p:nvSpPr>
        <p:spPr>
          <a:xfrm>
            <a:off x="821944" y="1469792"/>
            <a:ext cx="2403780" cy="1585497"/>
          </a:xfrm>
          <a:prstGeom prst="roundRect">
            <a:avLst/>
          </a:prstGeom>
          <a:blipFill>
            <a:blip r:embed="rId5"/>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  Family Learning</a:t>
            </a:r>
          </a:p>
          <a:p>
            <a:pPr algn="ctr"/>
            <a:r>
              <a:rPr lang="en-US" sz="1200" dirty="0" err="1">
                <a:solidFill>
                  <a:schemeClr val="tx1"/>
                </a:solidFill>
              </a:rPr>
              <a:t>Withkids</a:t>
            </a:r>
            <a:endParaRPr lang="en-US" sz="1200" dirty="0">
              <a:solidFill>
                <a:schemeClr val="tx1"/>
              </a:solidFill>
            </a:endParaRPr>
          </a:p>
          <a:p>
            <a:pPr algn="ctr"/>
            <a:r>
              <a:rPr lang="en-US" sz="1200" dirty="0">
                <a:solidFill>
                  <a:schemeClr val="tx1"/>
                </a:solidFill>
              </a:rPr>
              <a:t>CLOL Literacy Hero’s</a:t>
            </a:r>
          </a:p>
          <a:p>
            <a:pPr algn="ctr"/>
            <a:r>
              <a:rPr lang="en-US" sz="1200" dirty="0">
                <a:solidFill>
                  <a:schemeClr val="tx1"/>
                </a:solidFill>
              </a:rPr>
              <a:t>CLOL Play along </a:t>
            </a:r>
            <a:r>
              <a:rPr lang="en-US" sz="1200" dirty="0" err="1">
                <a:solidFill>
                  <a:schemeClr val="tx1"/>
                </a:solidFill>
              </a:rPr>
              <a:t>Maths</a:t>
            </a:r>
            <a:endParaRPr lang="en-US" sz="1200" dirty="0">
              <a:solidFill>
                <a:schemeClr val="tx1"/>
              </a:solidFill>
            </a:endParaRPr>
          </a:p>
          <a:p>
            <a:pPr algn="ctr"/>
            <a:r>
              <a:rPr lang="en-US" sz="1200" dirty="0">
                <a:solidFill>
                  <a:schemeClr val="tx1"/>
                </a:solidFill>
              </a:rPr>
              <a:t>Craft and Chat</a:t>
            </a:r>
          </a:p>
          <a:p>
            <a:pPr algn="ctr"/>
            <a:r>
              <a:rPr lang="en-US" sz="1200" dirty="0">
                <a:solidFill>
                  <a:schemeClr val="tx1"/>
                </a:solidFill>
              </a:rPr>
              <a:t>CDO Stay and Play</a:t>
            </a:r>
          </a:p>
          <a:p>
            <a:pPr algn="ctr"/>
            <a:r>
              <a:rPr lang="en-US" sz="1200" dirty="0">
                <a:solidFill>
                  <a:schemeClr val="tx1"/>
                </a:solidFill>
              </a:rPr>
              <a:t>Multi Sensory Shared Home Learning</a:t>
            </a:r>
          </a:p>
        </p:txBody>
      </p:sp>
      <p:sp>
        <p:nvSpPr>
          <p:cNvPr id="10" name="Rounded Rectangle 9">
            <a:extLst>
              <a:ext uri="{FF2B5EF4-FFF2-40B4-BE49-F238E27FC236}">
                <a16:creationId xmlns="" xmlns:a16="http://schemas.microsoft.com/office/drawing/2014/main" id="{A4C9117A-6B92-E647-BBB5-7C711A7090CF}"/>
              </a:ext>
            </a:extLst>
          </p:cNvPr>
          <p:cNvSpPr/>
          <p:nvPr/>
        </p:nvSpPr>
        <p:spPr>
          <a:xfrm>
            <a:off x="774840" y="4132789"/>
            <a:ext cx="2304256" cy="1388726"/>
          </a:xfrm>
          <a:prstGeom prst="roundRect">
            <a:avLst/>
          </a:prstGeom>
          <a:blipFill>
            <a:blip r:embed="rId5"/>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Teaching</a:t>
            </a:r>
          </a:p>
          <a:p>
            <a:pPr algn="ctr"/>
            <a:r>
              <a:rPr lang="en-US" sz="1200" dirty="0">
                <a:solidFill>
                  <a:schemeClr val="tx1"/>
                </a:solidFill>
              </a:rPr>
              <a:t>Child led activities</a:t>
            </a:r>
          </a:p>
          <a:p>
            <a:pPr algn="ctr"/>
            <a:r>
              <a:rPr lang="en-US" sz="1200" dirty="0">
                <a:solidFill>
                  <a:schemeClr val="tx1"/>
                </a:solidFill>
              </a:rPr>
              <a:t>Responsive planning</a:t>
            </a:r>
          </a:p>
          <a:p>
            <a:pPr algn="ctr"/>
            <a:r>
              <a:rPr lang="en-US" sz="1200" dirty="0">
                <a:solidFill>
                  <a:schemeClr val="tx1"/>
                </a:solidFill>
              </a:rPr>
              <a:t>Small group teaching table</a:t>
            </a:r>
          </a:p>
          <a:p>
            <a:pPr algn="ctr"/>
            <a:r>
              <a:rPr lang="en-US" sz="1200" dirty="0">
                <a:solidFill>
                  <a:schemeClr val="tx1"/>
                </a:solidFill>
              </a:rPr>
              <a:t>Independent learning zones</a:t>
            </a:r>
          </a:p>
          <a:p>
            <a:pPr algn="ctr"/>
            <a:r>
              <a:rPr lang="en-US" sz="1200" dirty="0">
                <a:solidFill>
                  <a:schemeClr val="tx1"/>
                </a:solidFill>
              </a:rPr>
              <a:t>Must Do Tasks</a:t>
            </a:r>
          </a:p>
          <a:p>
            <a:pPr algn="ctr"/>
            <a:r>
              <a:rPr lang="en-US" sz="1200" dirty="0">
                <a:solidFill>
                  <a:schemeClr val="tx1"/>
                </a:solidFill>
              </a:rPr>
              <a:t>Plenary</a:t>
            </a:r>
          </a:p>
        </p:txBody>
      </p:sp>
      <p:sp>
        <p:nvSpPr>
          <p:cNvPr id="11" name="Rounded Rectangle 10">
            <a:extLst>
              <a:ext uri="{FF2B5EF4-FFF2-40B4-BE49-F238E27FC236}">
                <a16:creationId xmlns="" xmlns:a16="http://schemas.microsoft.com/office/drawing/2014/main" id="{953C8695-3654-E74A-8BDE-29ABA4A4AC98}"/>
              </a:ext>
            </a:extLst>
          </p:cNvPr>
          <p:cNvSpPr/>
          <p:nvPr/>
        </p:nvSpPr>
        <p:spPr>
          <a:xfrm>
            <a:off x="3443773" y="1118428"/>
            <a:ext cx="2449546" cy="1152129"/>
          </a:xfrm>
          <a:prstGeom prst="roundRect">
            <a:avLst/>
          </a:prstGeom>
          <a:blipFill>
            <a:blip r:embed="rId5"/>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Learning Environment/Ethos</a:t>
            </a:r>
          </a:p>
          <a:p>
            <a:pPr algn="ctr"/>
            <a:r>
              <a:rPr lang="en-GB" sz="1200" dirty="0">
                <a:solidFill>
                  <a:schemeClr val="tx1"/>
                </a:solidFill>
              </a:rPr>
              <a:t>Accessible and labelled resources </a:t>
            </a:r>
          </a:p>
          <a:p>
            <a:pPr algn="ctr"/>
            <a:r>
              <a:rPr lang="en-GB" sz="1200" dirty="0">
                <a:solidFill>
                  <a:schemeClr val="tx1"/>
                </a:solidFill>
              </a:rPr>
              <a:t>Vocabulary Rich Environment </a:t>
            </a:r>
          </a:p>
          <a:p>
            <a:pPr algn="ctr"/>
            <a:r>
              <a:rPr lang="en-GB" sz="1200" dirty="0">
                <a:solidFill>
                  <a:schemeClr val="tx1"/>
                </a:solidFill>
              </a:rPr>
              <a:t>Provocations</a:t>
            </a:r>
          </a:p>
          <a:p>
            <a:pPr algn="ctr"/>
            <a:r>
              <a:rPr lang="en-GB" sz="1200" dirty="0">
                <a:solidFill>
                  <a:schemeClr val="tx1"/>
                </a:solidFill>
              </a:rPr>
              <a:t>Nurture</a:t>
            </a:r>
          </a:p>
        </p:txBody>
      </p:sp>
      <p:cxnSp>
        <p:nvCxnSpPr>
          <p:cNvPr id="13" name="Straight Arrow Connector 12">
            <a:extLst>
              <a:ext uri="{FF2B5EF4-FFF2-40B4-BE49-F238E27FC236}">
                <a16:creationId xmlns="" xmlns:a16="http://schemas.microsoft.com/office/drawing/2014/main" id="{E4B1FEAB-B691-B441-9DFE-387B44911700}"/>
              </a:ext>
            </a:extLst>
          </p:cNvPr>
          <p:cNvCxnSpPr/>
          <p:nvPr/>
        </p:nvCxnSpPr>
        <p:spPr>
          <a:xfrm flipV="1">
            <a:off x="4668546" y="2273059"/>
            <a:ext cx="0" cy="87436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 xmlns:a16="http://schemas.microsoft.com/office/drawing/2014/main" id="{C6511714-4CCC-BB49-88EA-9EBDE749AFE0}"/>
              </a:ext>
            </a:extLst>
          </p:cNvPr>
          <p:cNvCxnSpPr>
            <a:cxnSpLocks/>
          </p:cNvCxnSpPr>
          <p:nvPr/>
        </p:nvCxnSpPr>
        <p:spPr>
          <a:xfrm flipV="1">
            <a:off x="5449289" y="2626545"/>
            <a:ext cx="717133" cy="52802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 xmlns:a16="http://schemas.microsoft.com/office/drawing/2014/main" id="{2FF05869-E078-AE4F-8015-CA669D392E8C}"/>
              </a:ext>
            </a:extLst>
          </p:cNvPr>
          <p:cNvCxnSpPr>
            <a:cxnSpLocks/>
          </p:cNvCxnSpPr>
          <p:nvPr/>
        </p:nvCxnSpPr>
        <p:spPr>
          <a:xfrm flipH="1" flipV="1">
            <a:off x="3225724" y="2890559"/>
            <a:ext cx="340740" cy="25686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 xmlns:a16="http://schemas.microsoft.com/office/drawing/2014/main" id="{3FF31459-8321-D042-9875-9AC7F16D7A42}"/>
              </a:ext>
            </a:extLst>
          </p:cNvPr>
          <p:cNvCxnSpPr>
            <a:cxnSpLocks/>
            <a:stCxn id="4" idx="2"/>
            <a:endCxn id="7" idx="0"/>
          </p:cNvCxnSpPr>
          <p:nvPr/>
        </p:nvCxnSpPr>
        <p:spPr>
          <a:xfrm>
            <a:off x="4572000" y="4295438"/>
            <a:ext cx="0" cy="41649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 xmlns:a16="http://schemas.microsoft.com/office/drawing/2014/main" id="{45DA3ABF-C6DB-0B41-901C-372C4F6A8F53}"/>
              </a:ext>
            </a:extLst>
          </p:cNvPr>
          <p:cNvCxnSpPr>
            <a:cxnSpLocks/>
          </p:cNvCxnSpPr>
          <p:nvPr/>
        </p:nvCxnSpPr>
        <p:spPr>
          <a:xfrm>
            <a:off x="5703540" y="3725395"/>
            <a:ext cx="596652" cy="17488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 xmlns:a16="http://schemas.microsoft.com/office/drawing/2014/main" id="{A3E5A856-D4AB-464A-9D5E-65EFC8A6F8E3}"/>
              </a:ext>
            </a:extLst>
          </p:cNvPr>
          <p:cNvCxnSpPr>
            <a:cxnSpLocks/>
          </p:cNvCxnSpPr>
          <p:nvPr/>
        </p:nvCxnSpPr>
        <p:spPr>
          <a:xfrm flipH="1">
            <a:off x="2786475" y="3873226"/>
            <a:ext cx="608366" cy="17488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2" name="1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932133" y="1084892"/>
            <a:ext cx="609600" cy="609600"/>
          </a:xfrm>
          <a:prstGeom prst="rect">
            <a:avLst/>
          </a:prstGeom>
        </p:spPr>
      </p:pic>
    </p:spTree>
    <p:extLst>
      <p:ext uri="{BB962C8B-B14F-4D97-AF65-F5344CB8AC3E}">
        <p14:creationId xmlns:p14="http://schemas.microsoft.com/office/powerpoint/2010/main" val="16786805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76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1335596" y="1412776"/>
            <a:ext cx="6400800" cy="685800"/>
          </a:xfrm>
        </p:spPr>
        <p:txBody>
          <a:bodyPr>
            <a:noAutofit/>
          </a:bodyPr>
          <a:lstStyle/>
          <a:p>
            <a:r>
              <a:rPr lang="en-GB" sz="2800" b="1" i="1" u="dbl" dirty="0"/>
              <a:t>Supporting your child’s learning</a:t>
            </a:r>
          </a:p>
        </p:txBody>
      </p:sp>
      <p:sp>
        <p:nvSpPr>
          <p:cNvPr id="14343" name="Text Box 7"/>
          <p:cNvSpPr txBox="1">
            <a:spLocks noChangeArrowheads="1"/>
          </p:cNvSpPr>
          <p:nvPr/>
        </p:nvSpPr>
        <p:spPr bwMode="auto">
          <a:xfrm>
            <a:off x="971600" y="2420888"/>
            <a:ext cx="712879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spcBef>
                <a:spcPct val="50000"/>
              </a:spcBef>
              <a:buFont typeface="Wingdings" panose="05000000000000000000" pitchFamily="2" charset="2"/>
              <a:buChar char="v"/>
            </a:pPr>
            <a:r>
              <a:rPr lang="en-GB" sz="1600" dirty="0">
                <a:latin typeface="+mj-lt"/>
              </a:rPr>
              <a:t>Find time to chat about the day, what they’ve enjoyed and learned</a:t>
            </a:r>
          </a:p>
          <a:p>
            <a:pPr marL="285750" indent="-285750">
              <a:spcBef>
                <a:spcPct val="50000"/>
              </a:spcBef>
              <a:buFont typeface="Wingdings" panose="05000000000000000000" pitchFamily="2" charset="2"/>
              <a:buChar char="v"/>
            </a:pPr>
            <a:r>
              <a:rPr lang="en-GB" sz="1600" dirty="0">
                <a:latin typeface="+mj-lt"/>
              </a:rPr>
              <a:t>Children love books even long before they can read – share stories and books, talk about the pictures and run your finger along the words as you read them to your child.  </a:t>
            </a:r>
          </a:p>
          <a:p>
            <a:pPr marL="285750" indent="-285750">
              <a:spcBef>
                <a:spcPct val="50000"/>
              </a:spcBef>
              <a:buFont typeface="Wingdings" panose="05000000000000000000" pitchFamily="2" charset="2"/>
              <a:buChar char="v"/>
            </a:pPr>
            <a:r>
              <a:rPr lang="en-GB" sz="1600" dirty="0">
                <a:latin typeface="+mj-lt"/>
              </a:rPr>
              <a:t>Encourage all sorts of writing and drawing – it doesn’t have to be perfect!</a:t>
            </a:r>
          </a:p>
          <a:p>
            <a:pPr marL="285750" indent="-285750">
              <a:spcBef>
                <a:spcPct val="50000"/>
              </a:spcBef>
              <a:buFont typeface="Wingdings" panose="05000000000000000000" pitchFamily="2" charset="2"/>
              <a:buChar char="v"/>
            </a:pPr>
            <a:r>
              <a:rPr lang="en-GB" sz="1600" dirty="0">
                <a:latin typeface="+mj-lt"/>
              </a:rPr>
              <a:t>Use the numbers all round us in our everyday life – counting birds or pointing out shapes and colours all help your child to learn.</a:t>
            </a:r>
          </a:p>
          <a:p>
            <a:pPr marL="285750" indent="-285750">
              <a:spcBef>
                <a:spcPct val="50000"/>
              </a:spcBef>
              <a:buFont typeface="Wingdings" panose="05000000000000000000" pitchFamily="2" charset="2"/>
              <a:buChar char="v"/>
            </a:pPr>
            <a:r>
              <a:rPr lang="en-GB" sz="1600" dirty="0">
                <a:latin typeface="+mj-lt"/>
              </a:rPr>
              <a:t>The homework your child will receive should be positive time for them to show you what they can do and a nice time to spend together!</a:t>
            </a:r>
          </a:p>
        </p:txBody>
      </p:sp>
      <p:pic>
        <p:nvPicPr>
          <p:cNvPr id="2" name="1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236296" y="1700808"/>
            <a:ext cx="609600" cy="609600"/>
          </a:xfrm>
          <a:prstGeom prst="rect">
            <a:avLst/>
          </a:prstGeom>
        </p:spPr>
      </p:pic>
    </p:spTree>
    <p:extLst>
      <p:ext uri="{BB962C8B-B14F-4D97-AF65-F5344CB8AC3E}">
        <p14:creationId xmlns:p14="http://schemas.microsoft.com/office/powerpoint/2010/main" val="18524183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72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1043608" y="1124744"/>
            <a:ext cx="7056784" cy="1143000"/>
          </a:xfrm>
        </p:spPr>
        <p:txBody>
          <a:bodyPr>
            <a:normAutofit/>
          </a:bodyPr>
          <a:lstStyle/>
          <a:p>
            <a:r>
              <a:rPr lang="en-GB" sz="2800" b="1" i="1" u="dbl" dirty="0"/>
              <a:t>Medication/illness during School</a:t>
            </a:r>
          </a:p>
        </p:txBody>
      </p:sp>
      <p:sp>
        <p:nvSpPr>
          <p:cNvPr id="11267" name="Rectangle 3"/>
          <p:cNvSpPr>
            <a:spLocks noGrp="1" noChangeArrowheads="1"/>
          </p:cNvSpPr>
          <p:nvPr>
            <p:ph type="body" sz="half" idx="4294967295"/>
          </p:nvPr>
        </p:nvSpPr>
        <p:spPr>
          <a:xfrm>
            <a:off x="971600" y="2276872"/>
            <a:ext cx="6815088" cy="3849291"/>
          </a:xfrm>
        </p:spPr>
        <p:txBody>
          <a:bodyPr/>
          <a:lstStyle/>
          <a:p>
            <a:pPr marL="342900" indent="-342900"/>
            <a:r>
              <a:rPr lang="en-GB" sz="2400" dirty="0">
                <a:latin typeface="+mj-lt"/>
              </a:rPr>
              <a:t>Importance of Emergency Contacts form!</a:t>
            </a:r>
            <a:endParaRPr lang="en-GB" sz="1000" dirty="0">
              <a:latin typeface="+mj-lt"/>
            </a:endParaRPr>
          </a:p>
          <a:p>
            <a:pPr marL="342900" indent="-342900"/>
            <a:r>
              <a:rPr lang="en-GB" sz="2400" dirty="0">
                <a:latin typeface="+mj-lt"/>
              </a:rPr>
              <a:t>Written instructions must be provided for any medicines you wish your child to take during school</a:t>
            </a:r>
          </a:p>
          <a:p>
            <a:pPr marL="342900" indent="-342900"/>
            <a:r>
              <a:rPr lang="en-GB" sz="2400" dirty="0">
                <a:latin typeface="+mj-lt"/>
              </a:rPr>
              <a:t>Primary 1 medical checks</a:t>
            </a:r>
          </a:p>
          <a:p>
            <a:pPr marL="342900" indent="-342900"/>
            <a:r>
              <a:rPr lang="en-GB" sz="2400" dirty="0">
                <a:latin typeface="+mj-lt"/>
              </a:rPr>
              <a:t>Hair Hygiene</a:t>
            </a:r>
          </a:p>
          <a:p>
            <a:pPr>
              <a:lnSpc>
                <a:spcPct val="90000"/>
              </a:lnSpc>
            </a:pPr>
            <a:endParaRPr lang="en-GB" sz="2400" dirty="0">
              <a:latin typeface="+mj-lt"/>
            </a:endParaRPr>
          </a:p>
        </p:txBody>
      </p:sp>
      <p:pic>
        <p:nvPicPr>
          <p:cNvPr id="3" name="1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732240" y="4653136"/>
            <a:ext cx="609600" cy="609600"/>
          </a:xfrm>
          <a:prstGeom prst="rect">
            <a:avLst/>
          </a:prstGeom>
        </p:spPr>
      </p:pic>
    </p:spTree>
    <p:extLst>
      <p:ext uri="{BB962C8B-B14F-4D97-AF65-F5344CB8AC3E}">
        <p14:creationId xmlns:p14="http://schemas.microsoft.com/office/powerpoint/2010/main" val="41360123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209"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1187623" y="980728"/>
            <a:ext cx="6912769" cy="1143000"/>
          </a:xfrm>
        </p:spPr>
        <p:txBody>
          <a:bodyPr>
            <a:normAutofit/>
          </a:bodyPr>
          <a:lstStyle/>
          <a:p>
            <a:r>
              <a:rPr lang="en-GB" sz="2800" b="1" i="1" u="dbl" dirty="0"/>
              <a:t>How can you get involved at Eastbank Primary?</a:t>
            </a:r>
          </a:p>
        </p:txBody>
      </p:sp>
      <p:sp>
        <p:nvSpPr>
          <p:cNvPr id="13315" name="Rectangle 3"/>
          <p:cNvSpPr>
            <a:spLocks noGrp="1" noChangeArrowheads="1"/>
          </p:cNvSpPr>
          <p:nvPr>
            <p:ph type="body" sz="half" idx="4294967295"/>
          </p:nvPr>
        </p:nvSpPr>
        <p:spPr>
          <a:xfrm>
            <a:off x="971600" y="2276475"/>
            <a:ext cx="6959550" cy="3384773"/>
          </a:xfrm>
        </p:spPr>
        <p:txBody>
          <a:bodyPr>
            <a:normAutofit fontScale="62500" lnSpcReduction="20000"/>
          </a:bodyPr>
          <a:lstStyle/>
          <a:p>
            <a:r>
              <a:rPr lang="en-GB" sz="2800" dirty="0">
                <a:latin typeface="+mj-lt"/>
              </a:rPr>
              <a:t>Helping out with activity times</a:t>
            </a:r>
          </a:p>
          <a:p>
            <a:r>
              <a:rPr lang="en-GB" sz="2800" dirty="0">
                <a:latin typeface="+mj-lt"/>
              </a:rPr>
              <a:t>Attending family learning sessions</a:t>
            </a:r>
          </a:p>
          <a:p>
            <a:r>
              <a:rPr lang="en-GB" sz="2800" dirty="0">
                <a:latin typeface="+mj-lt"/>
              </a:rPr>
              <a:t>Supporting with shared home learning</a:t>
            </a:r>
          </a:p>
          <a:p>
            <a:r>
              <a:rPr lang="en-GB" sz="2800" dirty="0">
                <a:latin typeface="+mj-lt"/>
              </a:rPr>
              <a:t>Volunteering to attend school trips</a:t>
            </a:r>
          </a:p>
          <a:p>
            <a:r>
              <a:rPr lang="en-GB" sz="2800" dirty="0">
                <a:latin typeface="+mj-lt"/>
              </a:rPr>
              <a:t>Responding to letters and Twitter campaigns</a:t>
            </a:r>
          </a:p>
          <a:p>
            <a:r>
              <a:rPr lang="en-GB" sz="2800" dirty="0">
                <a:latin typeface="+mj-lt"/>
              </a:rPr>
              <a:t>Attending our events and assemblies</a:t>
            </a:r>
          </a:p>
          <a:p>
            <a:r>
              <a:rPr lang="en-GB" sz="2800" dirty="0">
                <a:latin typeface="+mj-lt"/>
              </a:rPr>
              <a:t>Engaging with Seesaw</a:t>
            </a:r>
          </a:p>
          <a:p>
            <a:r>
              <a:rPr lang="en-GB" sz="2800" dirty="0">
                <a:latin typeface="+mj-lt"/>
              </a:rPr>
              <a:t>Parent Council</a:t>
            </a:r>
          </a:p>
          <a:p>
            <a:endParaRPr lang="en-GB" sz="2800" dirty="0">
              <a:latin typeface="+mj-lt"/>
            </a:endParaRPr>
          </a:p>
        </p:txBody>
      </p:sp>
      <p:pic>
        <p:nvPicPr>
          <p:cNvPr id="2" name="1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092280" y="4725144"/>
            <a:ext cx="609600" cy="609600"/>
          </a:xfrm>
          <a:prstGeom prst="rect">
            <a:avLst/>
          </a:prstGeom>
        </p:spPr>
      </p:pic>
    </p:spTree>
    <p:extLst>
      <p:ext uri="{BB962C8B-B14F-4D97-AF65-F5344CB8AC3E}">
        <p14:creationId xmlns:p14="http://schemas.microsoft.com/office/powerpoint/2010/main" val="12990219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18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899592" y="908720"/>
            <a:ext cx="7200800" cy="792088"/>
          </a:xfrm>
        </p:spPr>
        <p:txBody>
          <a:bodyPr>
            <a:normAutofit/>
          </a:bodyPr>
          <a:lstStyle/>
          <a:p>
            <a:r>
              <a:rPr lang="en-GB" sz="2800" b="1" i="1" u="dbl" dirty="0"/>
              <a:t>Home + School =Success!</a:t>
            </a:r>
          </a:p>
        </p:txBody>
      </p:sp>
      <p:sp>
        <p:nvSpPr>
          <p:cNvPr id="5123" name="Rectangle 3"/>
          <p:cNvSpPr>
            <a:spLocks noGrp="1" noChangeArrowheads="1"/>
          </p:cNvSpPr>
          <p:nvPr>
            <p:ph type="body" sz="half" idx="4294967295"/>
          </p:nvPr>
        </p:nvSpPr>
        <p:spPr>
          <a:xfrm>
            <a:off x="971600" y="1844824"/>
            <a:ext cx="7272808" cy="3960440"/>
          </a:xfrm>
        </p:spPr>
        <p:txBody>
          <a:bodyPr>
            <a:normAutofit fontScale="92500" lnSpcReduction="10000"/>
          </a:bodyPr>
          <a:lstStyle/>
          <a:p>
            <a:pPr>
              <a:lnSpc>
                <a:spcPct val="90000"/>
              </a:lnSpc>
            </a:pPr>
            <a:r>
              <a:rPr lang="en-GB" sz="2400" b="1" dirty="0">
                <a:latin typeface="+mj-lt"/>
              </a:rPr>
              <a:t>Strong productive home school partnerships</a:t>
            </a:r>
            <a:r>
              <a:rPr lang="en-GB" sz="2400" dirty="0">
                <a:latin typeface="+mj-lt"/>
              </a:rPr>
              <a:t> have been proven to positively  affect children’s success so it is essential we work well together</a:t>
            </a:r>
          </a:p>
          <a:p>
            <a:pPr>
              <a:lnSpc>
                <a:spcPct val="90000"/>
              </a:lnSpc>
              <a:buFontTx/>
              <a:buNone/>
            </a:pPr>
            <a:endParaRPr lang="en-GB" sz="2400" dirty="0">
              <a:latin typeface="+mj-lt"/>
            </a:endParaRPr>
          </a:p>
          <a:p>
            <a:pPr>
              <a:lnSpc>
                <a:spcPct val="90000"/>
              </a:lnSpc>
            </a:pPr>
            <a:r>
              <a:rPr lang="en-GB" sz="2400" b="1" dirty="0">
                <a:latin typeface="+mj-lt"/>
              </a:rPr>
              <a:t>High quality communication </a:t>
            </a:r>
          </a:p>
          <a:p>
            <a:pPr>
              <a:lnSpc>
                <a:spcPct val="90000"/>
              </a:lnSpc>
              <a:buFontTx/>
              <a:buNone/>
            </a:pPr>
            <a:r>
              <a:rPr lang="en-GB" sz="2400" dirty="0">
                <a:latin typeface="+mj-lt"/>
              </a:rPr>
              <a:t>We will provide </a:t>
            </a:r>
            <a:r>
              <a:rPr lang="en-GB" sz="2400" dirty="0" smtClean="0">
                <a:latin typeface="+mj-lt"/>
              </a:rPr>
              <a:t>newsletters</a:t>
            </a:r>
            <a:r>
              <a:rPr lang="en-GB" sz="2400" dirty="0">
                <a:latin typeface="+mj-lt"/>
              </a:rPr>
              <a:t>, progress reports and </a:t>
            </a:r>
            <a:r>
              <a:rPr lang="en-GB" sz="2400" dirty="0" smtClean="0">
                <a:latin typeface="+mj-lt"/>
              </a:rPr>
              <a:t>if allowed parent evenings.  We are always on the other end of the phone 0141 778 6659.</a:t>
            </a:r>
            <a:endParaRPr lang="en-GB" sz="2400" dirty="0">
              <a:latin typeface="+mj-lt"/>
            </a:endParaRPr>
          </a:p>
          <a:p>
            <a:pPr>
              <a:lnSpc>
                <a:spcPct val="90000"/>
              </a:lnSpc>
              <a:buFontTx/>
              <a:buNone/>
            </a:pPr>
            <a:endParaRPr lang="en-GB" sz="2400" b="1" dirty="0">
              <a:latin typeface="+mj-lt"/>
            </a:endParaRPr>
          </a:p>
          <a:p>
            <a:pPr algn="ctr">
              <a:lnSpc>
                <a:spcPct val="80000"/>
              </a:lnSpc>
              <a:buNone/>
            </a:pPr>
            <a:r>
              <a:rPr lang="en-GB" sz="2400" b="1" dirty="0">
                <a:latin typeface="Kristen ITC" pitchFamily="66" charset="0"/>
                <a:ea typeface="ＭＳ Ｐゴシック" pitchFamily="34" charset="-128"/>
              </a:rPr>
              <a:t>Visit our school website at</a:t>
            </a:r>
          </a:p>
          <a:p>
            <a:pPr algn="ctr">
              <a:lnSpc>
                <a:spcPct val="80000"/>
              </a:lnSpc>
              <a:buNone/>
            </a:pPr>
            <a:r>
              <a:rPr lang="en-GB" sz="2400" b="1" dirty="0">
                <a:latin typeface="Kristen ITC" pitchFamily="66" charset="0"/>
                <a:ea typeface="ＭＳ Ｐゴシック" pitchFamily="34" charset="-128"/>
                <a:hlinkClick r:id="rId5"/>
              </a:rPr>
              <a:t>www.eastbank-pri.sch.glasgow.uk</a:t>
            </a:r>
            <a:endParaRPr lang="en-GB" sz="2400" b="1" dirty="0">
              <a:latin typeface="Kristen ITC" pitchFamily="66" charset="0"/>
              <a:ea typeface="ＭＳ Ｐゴシック" pitchFamily="34" charset="-128"/>
            </a:endParaRPr>
          </a:p>
          <a:p>
            <a:pPr algn="ctr">
              <a:lnSpc>
                <a:spcPct val="80000"/>
              </a:lnSpc>
              <a:buNone/>
            </a:pPr>
            <a:r>
              <a:rPr lang="en-GB" sz="2400" b="1" dirty="0">
                <a:latin typeface="Kristen ITC" pitchFamily="66" charset="0"/>
                <a:ea typeface="ＭＳ Ｐゴシック" pitchFamily="34" charset="-128"/>
              </a:rPr>
              <a:t>Follow us on Twitter  </a:t>
            </a:r>
            <a:r>
              <a:rPr lang="en-GB" sz="2400" b="1" dirty="0">
                <a:effectLst>
                  <a:outerShdw blurRad="38100" dist="38100" dir="2700000" algn="tl">
                    <a:srgbClr val="000000">
                      <a:alpha val="43137"/>
                    </a:srgbClr>
                  </a:outerShdw>
                </a:effectLst>
                <a:latin typeface="Kristen ITC" pitchFamily="66" charset="0"/>
                <a:ea typeface="ＭＳ Ｐゴシック" pitchFamily="34" charset="-128"/>
              </a:rPr>
              <a:t>@</a:t>
            </a:r>
            <a:r>
              <a:rPr lang="en-GB" sz="2400" b="1" dirty="0" err="1">
                <a:effectLst>
                  <a:outerShdw blurRad="38100" dist="38100" dir="2700000" algn="tl">
                    <a:srgbClr val="000000">
                      <a:alpha val="43137"/>
                    </a:srgbClr>
                  </a:outerShdw>
                </a:effectLst>
                <a:latin typeface="Kristen ITC" pitchFamily="66" charset="0"/>
                <a:ea typeface="ＭＳ Ｐゴシック" pitchFamily="34" charset="-128"/>
              </a:rPr>
              <a:t>EastbankPri</a:t>
            </a:r>
            <a:endParaRPr lang="en-GB" sz="2400" b="1" dirty="0">
              <a:effectLst>
                <a:outerShdw blurRad="38100" dist="38100" dir="2700000" algn="tl">
                  <a:srgbClr val="000000">
                    <a:alpha val="43137"/>
                  </a:srgbClr>
                </a:outerShdw>
              </a:effectLst>
              <a:latin typeface="Kristen ITC" pitchFamily="66" charset="0"/>
              <a:ea typeface="ＭＳ Ｐゴシック" pitchFamily="34" charset="-128"/>
            </a:endParaRPr>
          </a:p>
          <a:p>
            <a:pPr>
              <a:lnSpc>
                <a:spcPct val="90000"/>
              </a:lnSpc>
              <a:buFontTx/>
              <a:buNone/>
            </a:pPr>
            <a:endParaRPr lang="en-GB" sz="2400" b="1" dirty="0">
              <a:latin typeface="+mj-lt"/>
            </a:endParaRPr>
          </a:p>
          <a:p>
            <a:pPr>
              <a:lnSpc>
                <a:spcPct val="90000"/>
              </a:lnSpc>
            </a:pPr>
            <a:endParaRPr lang="en-GB" sz="2400" b="1" dirty="0">
              <a:latin typeface="+mj-lt"/>
            </a:endParaRPr>
          </a:p>
          <a:p>
            <a:pPr>
              <a:lnSpc>
                <a:spcPct val="90000"/>
              </a:lnSpc>
            </a:pPr>
            <a:endParaRPr lang="en-GB" sz="2400" b="1" dirty="0">
              <a:latin typeface="+mj-lt"/>
            </a:endParaRPr>
          </a:p>
        </p:txBody>
      </p:sp>
      <p:pic>
        <p:nvPicPr>
          <p:cNvPr id="2" name="Slide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516216" y="2458528"/>
            <a:ext cx="609600" cy="609600"/>
          </a:xfrm>
          <a:prstGeom prst="rect">
            <a:avLst/>
          </a:prstGeom>
        </p:spPr>
      </p:pic>
    </p:spTree>
    <p:extLst>
      <p:ext uri="{BB962C8B-B14F-4D97-AF65-F5344CB8AC3E}">
        <p14:creationId xmlns:p14="http://schemas.microsoft.com/office/powerpoint/2010/main" val="32183350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84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C806ECA-F3EA-40AF-A13A-2519D8341F5F}"/>
              </a:ext>
            </a:extLst>
          </p:cNvPr>
          <p:cNvSpPr>
            <a:spLocks noGrp="1"/>
          </p:cNvSpPr>
          <p:nvPr>
            <p:ph type="title"/>
          </p:nvPr>
        </p:nvSpPr>
        <p:spPr/>
        <p:txBody>
          <a:bodyPr/>
          <a:lstStyle/>
          <a:p>
            <a:r>
              <a:rPr lang="en-GB" b="1" i="1" u="sng" dirty="0"/>
              <a:t>Best Start Grant</a:t>
            </a:r>
          </a:p>
        </p:txBody>
      </p:sp>
      <p:sp>
        <p:nvSpPr>
          <p:cNvPr id="3" name="Content Placeholder 2">
            <a:extLst>
              <a:ext uri="{FF2B5EF4-FFF2-40B4-BE49-F238E27FC236}">
                <a16:creationId xmlns="" xmlns:a16="http://schemas.microsoft.com/office/drawing/2014/main" id="{F9B8A5A5-F3BE-4D6C-B2D5-C93EDF0E9805}"/>
              </a:ext>
            </a:extLst>
          </p:cNvPr>
          <p:cNvSpPr>
            <a:spLocks noGrp="1"/>
          </p:cNvSpPr>
          <p:nvPr>
            <p:ph idx="1"/>
          </p:nvPr>
        </p:nvSpPr>
        <p:spPr>
          <a:xfrm>
            <a:off x="1043608" y="2438400"/>
            <a:ext cx="7128792" cy="3294856"/>
          </a:xfrm>
        </p:spPr>
        <p:txBody>
          <a:bodyPr>
            <a:normAutofit/>
          </a:bodyPr>
          <a:lstStyle/>
          <a:p>
            <a:r>
              <a:rPr lang="en-GB" dirty="0"/>
              <a:t>A one off cash payment for school age of £250 per child</a:t>
            </a:r>
          </a:p>
          <a:p>
            <a:r>
              <a:rPr lang="en-GB" b="1" dirty="0">
                <a:solidFill>
                  <a:srgbClr val="FF0000"/>
                </a:solidFill>
              </a:rPr>
              <a:t>Between 1/3/15 - 29/2/16  =  Apply 1/6/20 – 28/2/21</a:t>
            </a:r>
          </a:p>
          <a:p>
            <a:r>
              <a:rPr lang="en-GB" dirty="0"/>
              <a:t>You must be receiving one of these (you can be in work):</a:t>
            </a:r>
          </a:p>
          <a:p>
            <a:r>
              <a:rPr lang="en-GB" dirty="0"/>
              <a:t>Child Tax Credit / Universal Credit / Income Support / Pension Credit / Working Tax Credit / Housing Benefit / Income based JSA / Income related </a:t>
            </a:r>
            <a:r>
              <a:rPr lang="en-GB" dirty="0" smtClean="0"/>
              <a:t>ESA</a:t>
            </a:r>
          </a:p>
          <a:p>
            <a:r>
              <a:rPr lang="en-GB" dirty="0">
                <a:hlinkClick r:id="rId5"/>
              </a:rPr>
              <a:t>https://www.mygov.scot/benefits/best-start/</a:t>
            </a:r>
            <a:endParaRPr lang="en-GB" dirty="0"/>
          </a:p>
        </p:txBody>
      </p:sp>
      <p:pic>
        <p:nvPicPr>
          <p:cNvPr id="4" name="2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308304" y="4869160"/>
            <a:ext cx="609600" cy="609600"/>
          </a:xfrm>
          <a:prstGeom prst="rect">
            <a:avLst/>
          </a:prstGeom>
        </p:spPr>
      </p:pic>
    </p:spTree>
    <p:extLst>
      <p:ext uri="{BB962C8B-B14F-4D97-AF65-F5344CB8AC3E}">
        <p14:creationId xmlns:p14="http://schemas.microsoft.com/office/powerpoint/2010/main" val="10087982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62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i="1" u="dbl" dirty="0" smtClean="0"/>
              <a:t>Glasgow City Council</a:t>
            </a:r>
            <a:endParaRPr lang="en-GB" b="1" i="1" u="dbl" dirty="0"/>
          </a:p>
        </p:txBody>
      </p:sp>
      <p:sp>
        <p:nvSpPr>
          <p:cNvPr id="3" name="Content Placeholder 2"/>
          <p:cNvSpPr>
            <a:spLocks noGrp="1"/>
          </p:cNvSpPr>
          <p:nvPr>
            <p:ph idx="1"/>
          </p:nvPr>
        </p:nvSpPr>
        <p:spPr/>
        <p:txBody>
          <a:bodyPr/>
          <a:lstStyle/>
          <a:p>
            <a:r>
              <a:rPr lang="en-GB" dirty="0" smtClean="0"/>
              <a:t>Please visit this link for the most up to date information from Glasgow City Council, including application for key worker care for the summer</a:t>
            </a:r>
          </a:p>
          <a:p>
            <a:r>
              <a:rPr lang="en-GB" u="sng">
                <a:hlinkClick r:id="rId2"/>
              </a:rPr>
              <a:t>https://</a:t>
            </a:r>
            <a:r>
              <a:rPr lang="en-GB" u="sng" smtClean="0">
                <a:hlinkClick r:id="rId2"/>
              </a:rPr>
              <a:t>glasgow.gov.uk/article/25947/Recovery-Resilience-and-Reconnection-2020</a:t>
            </a:r>
            <a:r>
              <a:rPr lang="en-GB" u="sng" smtClean="0"/>
              <a:t> </a:t>
            </a:r>
            <a:endParaRPr lang="en-GB"/>
          </a:p>
        </p:txBody>
      </p:sp>
    </p:spTree>
    <p:extLst>
      <p:ext uri="{BB962C8B-B14F-4D97-AF65-F5344CB8AC3E}">
        <p14:creationId xmlns:p14="http://schemas.microsoft.com/office/powerpoint/2010/main" val="3998400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1187624" y="980728"/>
            <a:ext cx="6897960" cy="1143000"/>
          </a:xfrm>
        </p:spPr>
        <p:txBody>
          <a:bodyPr>
            <a:normAutofit fontScale="90000"/>
          </a:bodyPr>
          <a:lstStyle/>
          <a:p>
            <a:r>
              <a:rPr lang="en-GB" b="1" i="1" u="dbl" dirty="0"/>
              <a:t>Something to ponder on …</a:t>
            </a:r>
          </a:p>
        </p:txBody>
      </p:sp>
      <p:sp>
        <p:nvSpPr>
          <p:cNvPr id="12291" name="Rectangle 3"/>
          <p:cNvSpPr>
            <a:spLocks noGrp="1" noChangeArrowheads="1"/>
          </p:cNvSpPr>
          <p:nvPr>
            <p:ph type="body" sz="half" idx="4294967295"/>
          </p:nvPr>
        </p:nvSpPr>
        <p:spPr>
          <a:xfrm>
            <a:off x="971600" y="2204864"/>
            <a:ext cx="7104013" cy="3600400"/>
          </a:xfrm>
        </p:spPr>
        <p:txBody>
          <a:bodyPr>
            <a:normAutofit fontScale="92500" lnSpcReduction="20000"/>
          </a:bodyPr>
          <a:lstStyle/>
          <a:p>
            <a:pPr>
              <a:buFontTx/>
              <a:buNone/>
            </a:pPr>
            <a:r>
              <a:rPr lang="en-GB" sz="2800" i="1" dirty="0">
                <a:latin typeface="+mj-lt"/>
              </a:rPr>
              <a:t>Expect children to be better than they are; it helps them to become better.  </a:t>
            </a:r>
          </a:p>
          <a:p>
            <a:pPr>
              <a:buFontTx/>
              <a:buNone/>
            </a:pPr>
            <a:endParaRPr lang="en-GB" sz="2800" i="1" dirty="0">
              <a:latin typeface="+mj-lt"/>
            </a:endParaRPr>
          </a:p>
          <a:p>
            <a:pPr>
              <a:buFontTx/>
              <a:buNone/>
            </a:pPr>
            <a:r>
              <a:rPr lang="en-GB" sz="2800" i="1" dirty="0">
                <a:latin typeface="+mj-lt"/>
              </a:rPr>
              <a:t>But don’t be disappointed when they are not; it helps them to keep trying.</a:t>
            </a:r>
          </a:p>
          <a:p>
            <a:pPr>
              <a:buFontTx/>
              <a:buNone/>
            </a:pPr>
            <a:r>
              <a:rPr lang="en-GB" sz="2800" dirty="0">
                <a:latin typeface="+mj-lt"/>
              </a:rPr>
              <a:t>                                          Merry Browne</a:t>
            </a:r>
          </a:p>
        </p:txBody>
      </p:sp>
    </p:spTree>
    <p:extLst>
      <p:ext uri="{BB962C8B-B14F-4D97-AF65-F5344CB8AC3E}">
        <p14:creationId xmlns:p14="http://schemas.microsoft.com/office/powerpoint/2010/main" val="2318843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552" y="4077072"/>
            <a:ext cx="3096048" cy="2269296"/>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51651" y="1207362"/>
            <a:ext cx="3392349" cy="2542766"/>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78442" y="3517368"/>
            <a:ext cx="2121750" cy="282900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06347" y="1568722"/>
            <a:ext cx="2144190" cy="2858920"/>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44208" y="3023785"/>
            <a:ext cx="2436710" cy="2905298"/>
          </a:xfrm>
          <a:prstGeom prst="rect">
            <a:avLst/>
          </a:prstGeom>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4753255">
            <a:off x="-106056" y="1532554"/>
            <a:ext cx="3144125" cy="2358094"/>
          </a:xfrm>
          <a:prstGeom prst="rect">
            <a:avLst/>
          </a:prstGeom>
        </p:spPr>
      </p:pic>
      <p:pic>
        <p:nvPicPr>
          <p:cNvPr id="2" name="2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4241504" y="902562"/>
            <a:ext cx="609600" cy="609600"/>
          </a:xfrm>
          <a:prstGeom prst="rect">
            <a:avLst/>
          </a:prstGeom>
        </p:spPr>
      </p:pic>
    </p:spTree>
    <p:extLst>
      <p:ext uri="{BB962C8B-B14F-4D97-AF65-F5344CB8AC3E}">
        <p14:creationId xmlns:p14="http://schemas.microsoft.com/office/powerpoint/2010/main" val="4612377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75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899592" y="1708448"/>
            <a:ext cx="2664297"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Kristen ITC" pitchFamily="66" charset="0"/>
                <a:ea typeface="ＭＳ Ｐゴシック" pitchFamily="34" charset="-128"/>
              </a:defRPr>
            </a:lvl1pPr>
            <a:lvl2pPr marL="742950" indent="-285750" eaLnBrk="0" hangingPunct="0">
              <a:defRPr sz="2400">
                <a:solidFill>
                  <a:schemeClr val="tx1"/>
                </a:solidFill>
                <a:latin typeface="Kristen ITC" pitchFamily="66" charset="0"/>
                <a:ea typeface="ＭＳ Ｐゴシック" pitchFamily="34" charset="-128"/>
              </a:defRPr>
            </a:lvl2pPr>
            <a:lvl3pPr marL="1143000" indent="-228600" eaLnBrk="0" hangingPunct="0">
              <a:defRPr sz="2400">
                <a:solidFill>
                  <a:schemeClr val="tx1"/>
                </a:solidFill>
                <a:latin typeface="Kristen ITC" pitchFamily="66" charset="0"/>
                <a:ea typeface="ＭＳ Ｐゴシック" pitchFamily="34" charset="-128"/>
              </a:defRPr>
            </a:lvl3pPr>
            <a:lvl4pPr marL="1600200" indent="-228600" eaLnBrk="0" hangingPunct="0">
              <a:defRPr sz="2400">
                <a:solidFill>
                  <a:schemeClr val="tx1"/>
                </a:solidFill>
                <a:latin typeface="Kristen ITC" pitchFamily="66" charset="0"/>
                <a:ea typeface="ＭＳ Ｐゴシック" pitchFamily="34" charset="-128"/>
              </a:defRPr>
            </a:lvl4pPr>
            <a:lvl5pPr marL="2057400" indent="-228600" eaLnBrk="0" hangingPunct="0">
              <a:defRPr sz="2400">
                <a:solidFill>
                  <a:schemeClr val="tx1"/>
                </a:solidFill>
                <a:latin typeface="Kristen ITC"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Kristen ITC"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Kristen ITC"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Kristen ITC"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Kristen ITC" pitchFamily="66" charset="0"/>
                <a:ea typeface="ＭＳ Ｐゴシック" pitchFamily="34" charset="-128"/>
              </a:defRPr>
            </a:lvl9pPr>
          </a:lstStyle>
          <a:p>
            <a:pPr eaLnBrk="1" hangingPunct="1">
              <a:spcBef>
                <a:spcPct val="50000"/>
              </a:spcBef>
            </a:pPr>
            <a:r>
              <a:rPr lang="en-GB" sz="3600" b="1" u="sng" dirty="0"/>
              <a:t>T</a:t>
            </a:r>
            <a:r>
              <a:rPr lang="en-GB" sz="3600" dirty="0"/>
              <a:t>ogether</a:t>
            </a:r>
          </a:p>
          <a:p>
            <a:pPr eaLnBrk="1" hangingPunct="1">
              <a:spcBef>
                <a:spcPct val="50000"/>
              </a:spcBef>
            </a:pPr>
            <a:r>
              <a:rPr lang="en-GB" sz="3600" b="1" u="sng" dirty="0"/>
              <a:t>E</a:t>
            </a:r>
            <a:r>
              <a:rPr lang="en-GB" sz="3600" dirty="0"/>
              <a:t>astbank</a:t>
            </a:r>
          </a:p>
          <a:p>
            <a:pPr eaLnBrk="1" hangingPunct="1">
              <a:spcBef>
                <a:spcPct val="50000"/>
              </a:spcBef>
            </a:pPr>
            <a:r>
              <a:rPr lang="en-GB" sz="3600" b="1" u="sng" dirty="0"/>
              <a:t>A</a:t>
            </a:r>
            <a:r>
              <a:rPr lang="en-GB" sz="3600" dirty="0"/>
              <a:t>chieves</a:t>
            </a:r>
          </a:p>
          <a:p>
            <a:pPr eaLnBrk="1" hangingPunct="1">
              <a:spcBef>
                <a:spcPct val="50000"/>
              </a:spcBef>
            </a:pPr>
            <a:r>
              <a:rPr lang="en-GB" sz="3600" b="1" u="sng" dirty="0"/>
              <a:t>M</a:t>
            </a:r>
            <a:r>
              <a:rPr lang="en-GB" sz="3600" dirty="0"/>
              <a:t>ore</a:t>
            </a:r>
          </a:p>
        </p:txBody>
      </p:sp>
      <p:pic>
        <p:nvPicPr>
          <p:cNvPr id="3"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9872" y="2201362"/>
            <a:ext cx="4825021" cy="2138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80680" y="5088849"/>
            <a:ext cx="609600" cy="609600"/>
          </a:xfrm>
          <a:prstGeom prst="rect">
            <a:avLst/>
          </a:prstGeom>
        </p:spPr>
      </p:pic>
    </p:spTree>
    <p:extLst>
      <p:ext uri="{BB962C8B-B14F-4D97-AF65-F5344CB8AC3E}">
        <p14:creationId xmlns:p14="http://schemas.microsoft.com/office/powerpoint/2010/main" val="31549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14449" fill="hold"/>
                                        <p:tgtEl>
                                          <p:spTgt spid="4"/>
                                        </p:tgtEl>
                                      </p:cBhvr>
                                    </p:cmd>
                                  </p:childTnLst>
                                </p:cTn>
                              </p:par>
                            </p:childTnLst>
                          </p:cTn>
                        </p:par>
                      </p:childTnLst>
                    </p:cTn>
                  </p:par>
                </p:childTnLst>
              </p:cTn>
              <p:nextCondLst>
                <p:cond evt="onClick" delay="0">
                  <p:tgtEl>
                    <p:spTgt spid="4"/>
                  </p:tgtEl>
                </p:cond>
              </p:nextCondLst>
            </p:seq>
            <p:audio>
              <p:cMediaNode vol="80000">
                <p:cTn id="14"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i="1" u="dbl" spc="-150" dirty="0"/>
              <a:t>Eastbank Values</a:t>
            </a:r>
          </a:p>
        </p:txBody>
      </p:sp>
      <p:sp>
        <p:nvSpPr>
          <p:cNvPr id="5" name="Rectangle 4"/>
          <p:cNvSpPr/>
          <p:nvPr/>
        </p:nvSpPr>
        <p:spPr>
          <a:xfrm>
            <a:off x="971600" y="2564904"/>
            <a:ext cx="7200800" cy="2862322"/>
          </a:xfrm>
          <a:prstGeom prst="rect">
            <a:avLst/>
          </a:prstGeom>
        </p:spPr>
        <p:txBody>
          <a:bodyPr wrap="square">
            <a:spAutoFit/>
          </a:bodyPr>
          <a:lstStyle/>
          <a:p>
            <a:r>
              <a:rPr lang="en-GB" sz="2000" dirty="0">
                <a:latin typeface="+mj-lt"/>
                <a:ea typeface="ＭＳ Ｐゴシック" pitchFamily="34" charset="-128"/>
              </a:rPr>
              <a:t>Pupils, parents, staff and friends of Eastbank Primary all voted for our school values.</a:t>
            </a:r>
          </a:p>
          <a:p>
            <a:endParaRPr lang="en-GB" sz="2000" dirty="0">
              <a:latin typeface="+mj-lt"/>
              <a:ea typeface="ＭＳ Ｐゴシック" pitchFamily="34" charset="-128"/>
            </a:endParaRPr>
          </a:p>
          <a:p>
            <a:r>
              <a:rPr lang="en-GB" sz="2000" dirty="0">
                <a:latin typeface="+mj-lt"/>
                <a:ea typeface="ＭＳ Ｐゴシック" pitchFamily="34" charset="-128"/>
              </a:rPr>
              <a:t>Our school values are:-</a:t>
            </a:r>
          </a:p>
          <a:p>
            <a:r>
              <a:rPr lang="en-GB" sz="2000" dirty="0">
                <a:latin typeface="+mj-lt"/>
                <a:ea typeface="ＭＳ Ｐゴシック" pitchFamily="34" charset="-128"/>
              </a:rPr>
              <a:t>				   </a:t>
            </a:r>
            <a:r>
              <a:rPr lang="en-GB" sz="2000" dirty="0" smtClean="0">
                <a:latin typeface="+mj-lt"/>
                <a:ea typeface="ＭＳ Ｐゴシック" pitchFamily="34" charset="-128"/>
              </a:rPr>
              <a:t> </a:t>
            </a:r>
            <a:r>
              <a:rPr lang="en-GB" sz="2000" b="1" dirty="0" smtClean="0">
                <a:latin typeface="+mj-lt"/>
                <a:ea typeface="ＭＳ Ｐゴシック" pitchFamily="34" charset="-128"/>
              </a:rPr>
              <a:t>RESPECT</a:t>
            </a:r>
            <a:endParaRPr lang="en-GB" sz="2000" b="1" dirty="0">
              <a:latin typeface="+mj-lt"/>
              <a:ea typeface="ＭＳ Ｐゴシック" pitchFamily="34" charset="-128"/>
            </a:endParaRPr>
          </a:p>
          <a:p>
            <a:r>
              <a:rPr lang="en-GB" sz="2000" b="1" dirty="0">
                <a:latin typeface="+mj-lt"/>
                <a:ea typeface="ＭＳ Ｐゴシック" pitchFamily="34" charset="-128"/>
              </a:rPr>
              <a:t>				   FAIRNESS </a:t>
            </a:r>
          </a:p>
          <a:p>
            <a:r>
              <a:rPr lang="en-GB" sz="2000" b="1" dirty="0">
                <a:latin typeface="+mj-lt"/>
                <a:ea typeface="ＭＳ Ｐゴシック" pitchFamily="34" charset="-128"/>
              </a:rPr>
              <a:t>				   RESPONSIBILITY</a:t>
            </a:r>
          </a:p>
          <a:p>
            <a:r>
              <a:rPr lang="en-GB" sz="2000" b="1" dirty="0">
                <a:latin typeface="+mj-lt"/>
                <a:ea typeface="ＭＳ Ｐゴシック" pitchFamily="34" charset="-128"/>
              </a:rPr>
              <a:t>				   HONESTY</a:t>
            </a:r>
          </a:p>
          <a:p>
            <a:r>
              <a:rPr lang="en-GB" sz="2000" b="1" dirty="0">
                <a:latin typeface="+mj-lt"/>
                <a:ea typeface="ＭＳ Ｐゴシック" pitchFamily="34" charset="-128"/>
              </a:rPr>
              <a:t>				   POLITENESS</a:t>
            </a: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876256" y="3140968"/>
            <a:ext cx="609600" cy="60960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88652" y="4008365"/>
            <a:ext cx="1340768" cy="1340768"/>
          </a:xfrm>
          <a:prstGeom prst="rect">
            <a:avLst/>
          </a:prstGeom>
        </p:spPr>
      </p:pic>
    </p:spTree>
    <p:extLst>
      <p:ext uri="{BB962C8B-B14F-4D97-AF65-F5344CB8AC3E}">
        <p14:creationId xmlns:p14="http://schemas.microsoft.com/office/powerpoint/2010/main" val="3023295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76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278744-0EB5-46BC-8FE7-7E0A800DD605}"/>
              </a:ext>
            </a:extLst>
          </p:cNvPr>
          <p:cNvSpPr>
            <a:spLocks noGrp="1"/>
          </p:cNvSpPr>
          <p:nvPr>
            <p:ph type="title"/>
          </p:nvPr>
        </p:nvSpPr>
        <p:spPr>
          <a:xfrm>
            <a:off x="3820920" y="200157"/>
            <a:ext cx="2654407" cy="928262"/>
          </a:xfrm>
          <a:solidFill>
            <a:schemeClr val="tx1"/>
          </a:solidFill>
        </p:spPr>
        <p:txBody>
          <a:bodyPr>
            <a:noAutofit/>
          </a:bodyPr>
          <a:lstStyle/>
          <a:p>
            <a:r>
              <a:rPr lang="en-GB" sz="2800" u="dbl" dirty="0">
                <a:solidFill>
                  <a:schemeClr val="bg2"/>
                </a:solidFill>
              </a:rPr>
              <a:t>Our Values</a:t>
            </a:r>
          </a:p>
        </p:txBody>
      </p:sp>
      <p:pic>
        <p:nvPicPr>
          <p:cNvPr id="4" name="Content Placeholder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7402683" y="1019289"/>
            <a:ext cx="1418124" cy="3530110"/>
          </a:xfrm>
          <a:solidFill>
            <a:schemeClr val="tx1"/>
          </a:solidFill>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4692" y="1196387"/>
            <a:ext cx="1689078" cy="3175917"/>
          </a:xfrm>
          <a:prstGeom prst="rect">
            <a:avLst/>
          </a:prstGeom>
          <a:solidFill>
            <a:schemeClr val="tx1"/>
          </a:solidFill>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21636" y="2463127"/>
            <a:ext cx="1417516" cy="3818353"/>
          </a:xfrm>
          <a:prstGeom prst="rect">
            <a:avLst/>
          </a:prstGeom>
          <a:solidFill>
            <a:schemeClr val="tx1"/>
          </a:solidFill>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45936" y="2709024"/>
            <a:ext cx="1892387" cy="3095009"/>
          </a:xfrm>
          <a:prstGeom prst="rect">
            <a:avLst/>
          </a:prstGeom>
          <a:solidFill>
            <a:schemeClr val="tx1"/>
          </a:solidFill>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81248" y="1196387"/>
            <a:ext cx="2025772" cy="2978057"/>
          </a:xfrm>
          <a:prstGeom prst="rect">
            <a:avLst/>
          </a:prstGeom>
          <a:solidFill>
            <a:schemeClr val="tx1"/>
          </a:solidFill>
        </p:spPr>
      </p:pic>
      <p:sp>
        <p:nvSpPr>
          <p:cNvPr id="9" name="Rectangle 8"/>
          <p:cNvSpPr/>
          <p:nvPr/>
        </p:nvSpPr>
        <p:spPr>
          <a:xfrm rot="20522859">
            <a:off x="431371" y="4347457"/>
            <a:ext cx="1598784" cy="830997"/>
          </a:xfrm>
          <a:prstGeom prst="rect">
            <a:avLst/>
          </a:prstGeom>
          <a:solidFill>
            <a:schemeClr val="tx1"/>
          </a:solidFill>
        </p:spPr>
        <p:txBody>
          <a:bodyPr wrap="square" lIns="91440" tIns="45720" rIns="91440" bIns="45720">
            <a:spAutoFit/>
          </a:bodyPr>
          <a:lstStyle/>
          <a:p>
            <a:pPr algn="ctr"/>
            <a:r>
              <a:rPr lang="en-US" sz="2400" b="1" u="dashHeavy" cap="none" spc="0" dirty="0">
                <a:ln w="10541" cmpd="sng">
                  <a:solidFill>
                    <a:schemeClr val="tx1"/>
                  </a:solidFill>
                  <a:prstDash val="solid"/>
                </a:ln>
                <a:solidFill>
                  <a:schemeClr val="bg2"/>
                </a:solidFill>
                <a:effectLst/>
              </a:rPr>
              <a:t>Harry </a:t>
            </a:r>
          </a:p>
          <a:p>
            <a:pPr algn="ctr"/>
            <a:r>
              <a:rPr lang="en-US" sz="2400" b="1" u="dashHeavy" cap="none" spc="0" dirty="0">
                <a:ln w="10541" cmpd="sng">
                  <a:solidFill>
                    <a:schemeClr val="tx1"/>
                  </a:solidFill>
                  <a:prstDash val="solid"/>
                </a:ln>
                <a:solidFill>
                  <a:schemeClr val="bg2"/>
                </a:solidFill>
                <a:effectLst/>
              </a:rPr>
              <a:t>Honesty</a:t>
            </a:r>
          </a:p>
        </p:txBody>
      </p:sp>
      <p:sp>
        <p:nvSpPr>
          <p:cNvPr id="10" name="Rectangle 9"/>
          <p:cNvSpPr/>
          <p:nvPr/>
        </p:nvSpPr>
        <p:spPr>
          <a:xfrm rot="1413490">
            <a:off x="1135805" y="5453456"/>
            <a:ext cx="1758645" cy="830997"/>
          </a:xfrm>
          <a:prstGeom prst="rect">
            <a:avLst/>
          </a:prstGeom>
          <a:solidFill>
            <a:schemeClr val="tx1"/>
          </a:solidFill>
        </p:spPr>
        <p:txBody>
          <a:bodyPr wrap="square" lIns="91440" tIns="45720" rIns="91440" bIns="45720">
            <a:spAutoFit/>
          </a:bodyPr>
          <a:lstStyle/>
          <a:p>
            <a:pPr algn="ctr"/>
            <a:r>
              <a:rPr lang="en-US" sz="2400" b="1" cap="none" spc="0" dirty="0">
                <a:ln w="10541" cmpd="sng">
                  <a:solidFill>
                    <a:schemeClr val="accent1">
                      <a:shade val="88000"/>
                      <a:satMod val="110000"/>
                    </a:schemeClr>
                  </a:solidFill>
                  <a:prstDash val="solid"/>
                </a:ln>
                <a:solidFill>
                  <a:schemeClr val="bg2"/>
                </a:solidFill>
                <a:effectLst/>
              </a:rPr>
              <a:t>Peter</a:t>
            </a:r>
          </a:p>
          <a:p>
            <a:pPr algn="ctr"/>
            <a:r>
              <a:rPr lang="en-US" sz="2400" b="1" dirty="0">
                <a:ln w="10541" cmpd="sng">
                  <a:solidFill>
                    <a:schemeClr val="accent1">
                      <a:shade val="88000"/>
                      <a:satMod val="110000"/>
                    </a:schemeClr>
                  </a:solidFill>
                  <a:prstDash val="solid"/>
                </a:ln>
                <a:solidFill>
                  <a:schemeClr val="bg2"/>
                </a:solidFill>
              </a:rPr>
              <a:t>Politeness</a:t>
            </a:r>
            <a:endParaRPr lang="en-US" sz="2400" b="1" cap="none" spc="0" dirty="0">
              <a:ln w="10541" cmpd="sng">
                <a:solidFill>
                  <a:schemeClr val="accent1">
                    <a:shade val="88000"/>
                    <a:satMod val="110000"/>
                  </a:schemeClr>
                </a:solidFill>
                <a:prstDash val="solid"/>
              </a:ln>
              <a:solidFill>
                <a:schemeClr val="bg2"/>
              </a:solidFill>
              <a:effectLst/>
            </a:endParaRPr>
          </a:p>
        </p:txBody>
      </p:sp>
      <p:sp>
        <p:nvSpPr>
          <p:cNvPr id="11" name="Rectangle 10"/>
          <p:cNvSpPr/>
          <p:nvPr/>
        </p:nvSpPr>
        <p:spPr>
          <a:xfrm rot="20522859">
            <a:off x="3947331" y="4347458"/>
            <a:ext cx="1598784" cy="830997"/>
          </a:xfrm>
          <a:prstGeom prst="rect">
            <a:avLst/>
          </a:prstGeom>
          <a:solidFill>
            <a:schemeClr val="tx1"/>
          </a:solidFill>
        </p:spPr>
        <p:txBody>
          <a:bodyPr wrap="square" lIns="91440" tIns="45720" rIns="91440" bIns="45720">
            <a:spAutoFit/>
          </a:bodyPr>
          <a:lstStyle/>
          <a:p>
            <a:pPr algn="ctr"/>
            <a:r>
              <a:rPr lang="en-US" sz="2400" b="1" u="dashHeavy" cap="none" spc="0" dirty="0">
                <a:ln w="10541" cmpd="sng">
                  <a:solidFill>
                    <a:schemeClr val="tx1"/>
                  </a:solidFill>
                  <a:prstDash val="solid"/>
                </a:ln>
                <a:solidFill>
                  <a:schemeClr val="bg2"/>
                </a:solidFill>
                <a:effectLst/>
              </a:rPr>
              <a:t>Robin Respect</a:t>
            </a:r>
          </a:p>
        </p:txBody>
      </p:sp>
      <p:sp>
        <p:nvSpPr>
          <p:cNvPr id="12" name="Rectangle 11"/>
          <p:cNvSpPr/>
          <p:nvPr/>
        </p:nvSpPr>
        <p:spPr>
          <a:xfrm rot="20522859">
            <a:off x="7301445" y="4434715"/>
            <a:ext cx="1598784" cy="830997"/>
          </a:xfrm>
          <a:prstGeom prst="rect">
            <a:avLst/>
          </a:prstGeom>
          <a:solidFill>
            <a:schemeClr val="tx1"/>
          </a:solidFill>
        </p:spPr>
        <p:txBody>
          <a:bodyPr wrap="square" lIns="91440" tIns="45720" rIns="91440" bIns="45720">
            <a:spAutoFit/>
          </a:bodyPr>
          <a:lstStyle/>
          <a:p>
            <a:pPr algn="ctr"/>
            <a:r>
              <a:rPr lang="en-US" sz="2400" b="1" u="dashHeavy" cap="none" spc="0" dirty="0">
                <a:ln w="10541" cmpd="sng">
                  <a:solidFill>
                    <a:schemeClr val="tx1"/>
                  </a:solidFill>
                  <a:prstDash val="solid"/>
                </a:ln>
                <a:solidFill>
                  <a:schemeClr val="bg2"/>
                </a:solidFill>
                <a:effectLst/>
              </a:rPr>
              <a:t>Fiona Fairness</a:t>
            </a:r>
          </a:p>
        </p:txBody>
      </p:sp>
      <p:sp>
        <p:nvSpPr>
          <p:cNvPr id="14" name="Rectangle 13"/>
          <p:cNvSpPr/>
          <p:nvPr/>
        </p:nvSpPr>
        <p:spPr>
          <a:xfrm rot="1413490">
            <a:off x="5204893" y="5356382"/>
            <a:ext cx="2388682" cy="830997"/>
          </a:xfrm>
          <a:prstGeom prst="rect">
            <a:avLst/>
          </a:prstGeom>
          <a:solidFill>
            <a:schemeClr val="tx1"/>
          </a:solidFill>
        </p:spPr>
        <p:txBody>
          <a:bodyPr wrap="square" lIns="91440" tIns="45720" rIns="91440" bIns="45720">
            <a:spAutoFit/>
          </a:bodyPr>
          <a:lstStyle/>
          <a:p>
            <a:pPr algn="ctr"/>
            <a:r>
              <a:rPr lang="en-US" sz="2400" b="1" cap="none" spc="0" dirty="0">
                <a:ln w="10541" cmpd="sng">
                  <a:solidFill>
                    <a:schemeClr val="accent1">
                      <a:shade val="88000"/>
                      <a:satMod val="110000"/>
                    </a:schemeClr>
                  </a:solidFill>
                  <a:prstDash val="solid"/>
                </a:ln>
                <a:solidFill>
                  <a:schemeClr val="bg2"/>
                </a:solidFill>
                <a:effectLst/>
              </a:rPr>
              <a:t>Rebecca Responsibility</a:t>
            </a:r>
          </a:p>
        </p:txBody>
      </p:sp>
      <p:sp>
        <p:nvSpPr>
          <p:cNvPr id="13" name="AutoShape 3">
            <a:extLst>
              <a:ext uri="{FF2B5EF4-FFF2-40B4-BE49-F238E27FC236}">
                <a16:creationId xmlns="" xmlns:a16="http://schemas.microsoft.com/office/drawing/2014/main" id="{7FFBE34E-81C7-49C2-A3A7-39B8740596AD}"/>
              </a:ext>
            </a:extLst>
          </p:cNvPr>
          <p:cNvSpPr>
            <a:spLocks noChangeArrowheads="1"/>
          </p:cNvSpPr>
          <p:nvPr/>
        </p:nvSpPr>
        <p:spPr bwMode="auto">
          <a:xfrm>
            <a:off x="2401104" y="141651"/>
            <a:ext cx="1319287" cy="1315273"/>
          </a:xfrm>
          <a:prstGeom prst="wedgeRoundRectCallout">
            <a:avLst>
              <a:gd name="adj1" fmla="val 58180"/>
              <a:gd name="adj2" fmla="val 90489"/>
              <a:gd name="adj3" fmla="val 16667"/>
            </a:avLst>
          </a:prstGeom>
          <a:solidFill>
            <a:schemeClr val="tx1"/>
          </a:solidFill>
          <a:ln w="9525">
            <a:solidFill>
              <a:schemeClr val="tx1"/>
            </a:solidFill>
            <a:miter lim="800000"/>
            <a:headEnd/>
            <a:tailEnd/>
          </a:ln>
        </p:spPr>
        <p:txBody>
          <a:bodyPr/>
          <a:lstStyle/>
          <a:p>
            <a:pPr algn="ctr">
              <a:spcBef>
                <a:spcPct val="20000"/>
              </a:spcBef>
            </a:pPr>
            <a:r>
              <a:rPr lang="en-GB" sz="1200" b="1" i="1" dirty="0">
                <a:solidFill>
                  <a:schemeClr val="bg2"/>
                </a:solidFill>
              </a:rPr>
              <a:t>Respect is treating everyone and everything with consideration. </a:t>
            </a:r>
          </a:p>
          <a:p>
            <a:pPr algn="ctr"/>
            <a:endParaRPr lang="en-GB" sz="1200" dirty="0">
              <a:solidFill>
                <a:schemeClr val="bg2"/>
              </a:solidFill>
            </a:endParaRPr>
          </a:p>
        </p:txBody>
      </p:sp>
      <p:sp>
        <p:nvSpPr>
          <p:cNvPr id="15" name="AutoShape 3">
            <a:extLst>
              <a:ext uri="{FF2B5EF4-FFF2-40B4-BE49-F238E27FC236}">
                <a16:creationId xmlns="" xmlns:a16="http://schemas.microsoft.com/office/drawing/2014/main" id="{20475F55-E2EC-4525-AFBD-41627B793A32}"/>
              </a:ext>
            </a:extLst>
          </p:cNvPr>
          <p:cNvSpPr>
            <a:spLocks noChangeArrowheads="1"/>
          </p:cNvSpPr>
          <p:nvPr/>
        </p:nvSpPr>
        <p:spPr bwMode="auto">
          <a:xfrm>
            <a:off x="161679" y="1195576"/>
            <a:ext cx="1174027" cy="928262"/>
          </a:xfrm>
          <a:prstGeom prst="wedgeRoundRectCallout">
            <a:avLst>
              <a:gd name="adj1" fmla="val 87101"/>
              <a:gd name="adj2" fmla="val 33617"/>
              <a:gd name="adj3" fmla="val 16667"/>
            </a:avLst>
          </a:prstGeom>
          <a:solidFill>
            <a:schemeClr val="tx1"/>
          </a:solidFill>
          <a:ln w="9525">
            <a:solidFill>
              <a:schemeClr val="tx1"/>
            </a:solidFill>
            <a:miter lim="800000"/>
            <a:headEnd/>
            <a:tailEnd/>
          </a:ln>
        </p:spPr>
        <p:txBody>
          <a:bodyPr/>
          <a:lstStyle/>
          <a:p>
            <a:pPr algn="ctr">
              <a:spcBef>
                <a:spcPct val="50000"/>
              </a:spcBef>
            </a:pPr>
            <a:r>
              <a:rPr lang="en-GB" sz="1200" b="1" i="1" dirty="0">
                <a:solidFill>
                  <a:schemeClr val="bg2"/>
                </a:solidFill>
              </a:rPr>
              <a:t>Honesty is always telling the truth.</a:t>
            </a:r>
          </a:p>
        </p:txBody>
      </p:sp>
      <p:sp>
        <p:nvSpPr>
          <p:cNvPr id="16" name="AutoShape 3">
            <a:extLst>
              <a:ext uri="{FF2B5EF4-FFF2-40B4-BE49-F238E27FC236}">
                <a16:creationId xmlns="" xmlns:a16="http://schemas.microsoft.com/office/drawing/2014/main" id="{A0AE3D47-B149-4AD8-B317-57CD8858A513}"/>
              </a:ext>
            </a:extLst>
          </p:cNvPr>
          <p:cNvSpPr>
            <a:spLocks noChangeArrowheads="1"/>
          </p:cNvSpPr>
          <p:nvPr/>
        </p:nvSpPr>
        <p:spPr bwMode="auto">
          <a:xfrm>
            <a:off x="6981683" y="249432"/>
            <a:ext cx="1418124" cy="1099708"/>
          </a:xfrm>
          <a:prstGeom prst="wedgeRoundRectCallout">
            <a:avLst>
              <a:gd name="adj1" fmla="val -3408"/>
              <a:gd name="adj2" fmla="val 142625"/>
              <a:gd name="adj3" fmla="val 16667"/>
            </a:avLst>
          </a:prstGeom>
          <a:solidFill>
            <a:schemeClr val="tx1"/>
          </a:solidFill>
          <a:ln w="9525">
            <a:solidFill>
              <a:schemeClr val="tx1"/>
            </a:solidFill>
            <a:miter lim="800000"/>
            <a:headEnd/>
            <a:tailEnd/>
          </a:ln>
        </p:spPr>
        <p:txBody>
          <a:bodyPr/>
          <a:lstStyle/>
          <a:p>
            <a:pPr algn="ctr">
              <a:spcBef>
                <a:spcPct val="20000"/>
              </a:spcBef>
            </a:pPr>
            <a:r>
              <a:rPr lang="en-GB" sz="1200" b="1" i="1" dirty="0">
                <a:solidFill>
                  <a:schemeClr val="bg2"/>
                </a:solidFill>
              </a:rPr>
              <a:t>Fairness is showing an awareness of all points of view.</a:t>
            </a:r>
          </a:p>
          <a:p>
            <a:pPr algn="ctr">
              <a:spcBef>
                <a:spcPct val="50000"/>
              </a:spcBef>
            </a:pPr>
            <a:endParaRPr lang="en-GB" sz="1200" dirty="0">
              <a:solidFill>
                <a:schemeClr val="bg2"/>
              </a:solidFill>
            </a:endParaRPr>
          </a:p>
          <a:p>
            <a:pPr algn="ctr">
              <a:spcBef>
                <a:spcPct val="20000"/>
              </a:spcBef>
            </a:pPr>
            <a:endParaRPr lang="en-GB" sz="1200" b="1" i="1" dirty="0">
              <a:solidFill>
                <a:schemeClr val="bg2"/>
              </a:solidFill>
            </a:endParaRPr>
          </a:p>
          <a:p>
            <a:pPr algn="ctr"/>
            <a:endParaRPr lang="en-GB" sz="1200" dirty="0">
              <a:solidFill>
                <a:schemeClr val="bg2"/>
              </a:solidFill>
            </a:endParaRPr>
          </a:p>
        </p:txBody>
      </p:sp>
      <p:sp>
        <p:nvSpPr>
          <p:cNvPr id="17" name="AutoShape 3">
            <a:extLst>
              <a:ext uri="{FF2B5EF4-FFF2-40B4-BE49-F238E27FC236}">
                <a16:creationId xmlns="" xmlns:a16="http://schemas.microsoft.com/office/drawing/2014/main" id="{B70F018D-F3DE-4C12-A6A0-29D179F4A95D}"/>
              </a:ext>
            </a:extLst>
          </p:cNvPr>
          <p:cNvSpPr>
            <a:spLocks noChangeArrowheads="1"/>
          </p:cNvSpPr>
          <p:nvPr/>
        </p:nvSpPr>
        <p:spPr bwMode="auto">
          <a:xfrm>
            <a:off x="3354042" y="5591950"/>
            <a:ext cx="1417516" cy="1081088"/>
          </a:xfrm>
          <a:prstGeom prst="wedgeRoundRectCallout">
            <a:avLst>
              <a:gd name="adj1" fmla="val -55392"/>
              <a:gd name="adj2" fmla="val -230397"/>
              <a:gd name="adj3" fmla="val 16667"/>
            </a:avLst>
          </a:prstGeom>
          <a:solidFill>
            <a:schemeClr val="tx1"/>
          </a:solidFill>
          <a:ln w="9525">
            <a:solidFill>
              <a:schemeClr val="tx1"/>
            </a:solidFill>
            <a:miter lim="800000"/>
            <a:headEnd/>
            <a:tailEnd/>
          </a:ln>
        </p:spPr>
        <p:txBody>
          <a:bodyPr/>
          <a:lstStyle/>
          <a:p>
            <a:pPr algn="ctr">
              <a:spcBef>
                <a:spcPct val="20000"/>
              </a:spcBef>
            </a:pPr>
            <a:r>
              <a:rPr lang="en-GB" sz="1200" b="1" i="1" dirty="0">
                <a:solidFill>
                  <a:schemeClr val="bg2"/>
                </a:solidFill>
              </a:rPr>
              <a:t>Politeness is using good manners to live together in harmony.</a:t>
            </a:r>
            <a:endParaRPr lang="en-GB" sz="1200" dirty="0">
              <a:solidFill>
                <a:schemeClr val="bg2"/>
              </a:solidFill>
            </a:endParaRPr>
          </a:p>
        </p:txBody>
      </p:sp>
      <p:sp>
        <p:nvSpPr>
          <p:cNvPr id="18" name="AutoShape 3">
            <a:extLst>
              <a:ext uri="{FF2B5EF4-FFF2-40B4-BE49-F238E27FC236}">
                <a16:creationId xmlns="" xmlns:a16="http://schemas.microsoft.com/office/drawing/2014/main" id="{9C6D92B3-D451-427D-9F3C-A8D472BF1F02}"/>
              </a:ext>
            </a:extLst>
          </p:cNvPr>
          <p:cNvSpPr>
            <a:spLocks noChangeArrowheads="1"/>
          </p:cNvSpPr>
          <p:nvPr/>
        </p:nvSpPr>
        <p:spPr bwMode="auto">
          <a:xfrm>
            <a:off x="5344852" y="1267816"/>
            <a:ext cx="1804652" cy="1081088"/>
          </a:xfrm>
          <a:prstGeom prst="wedgeRoundRectCallout">
            <a:avLst>
              <a:gd name="adj1" fmla="val -10458"/>
              <a:gd name="adj2" fmla="val 135893"/>
              <a:gd name="adj3" fmla="val 16667"/>
            </a:avLst>
          </a:prstGeom>
          <a:solidFill>
            <a:schemeClr val="tx1"/>
          </a:solidFill>
          <a:ln w="9525">
            <a:solidFill>
              <a:schemeClr val="tx1"/>
            </a:solidFill>
            <a:miter lim="800000"/>
            <a:headEnd/>
            <a:tailEnd/>
          </a:ln>
        </p:spPr>
        <p:txBody>
          <a:bodyPr/>
          <a:lstStyle/>
          <a:p>
            <a:pPr algn="ctr">
              <a:spcBef>
                <a:spcPct val="20000"/>
              </a:spcBef>
            </a:pPr>
            <a:r>
              <a:rPr lang="en-GB" sz="1200" b="1" i="1" dirty="0">
                <a:solidFill>
                  <a:schemeClr val="bg2"/>
                </a:solidFill>
              </a:rPr>
              <a:t>Responsibility is making good choices for yourself and others.</a:t>
            </a:r>
          </a:p>
          <a:p>
            <a:pPr algn="ctr">
              <a:spcBef>
                <a:spcPct val="20000"/>
              </a:spcBef>
            </a:pPr>
            <a:endParaRPr lang="en-GB" sz="1200" b="1" i="1" dirty="0">
              <a:solidFill>
                <a:schemeClr val="bg2"/>
              </a:solidFill>
            </a:endParaRPr>
          </a:p>
          <a:p>
            <a:pPr algn="ctr"/>
            <a:endParaRPr lang="en-GB" sz="1200" dirty="0">
              <a:solidFill>
                <a:schemeClr val="bg2"/>
              </a:solidFill>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748692" y="249432"/>
            <a:ext cx="609600" cy="609600"/>
          </a:xfrm>
          <a:prstGeom prst="rect">
            <a:avLst/>
          </a:prstGeom>
        </p:spPr>
      </p:pic>
    </p:spTree>
    <p:extLst>
      <p:ext uri="{BB962C8B-B14F-4D97-AF65-F5344CB8AC3E}">
        <p14:creationId xmlns:p14="http://schemas.microsoft.com/office/powerpoint/2010/main" val="38305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clickEffect">
                                  <p:stCondLst>
                                    <p:cond delay="0"/>
                                  </p:stCondLst>
                                  <p:childTnLst>
                                    <p:cmd type="call" cmd="playFrom(0.0)">
                                      <p:cBhvr>
                                        <p:cTn id="37" dur="52590" fill="hold"/>
                                        <p:tgtEl>
                                          <p:spTgt spid="3"/>
                                        </p:tgtEl>
                                      </p:cBhvr>
                                    </p:cmd>
                                  </p:childTnLst>
                                </p:cTn>
                              </p:par>
                            </p:childTnLst>
                          </p:cTn>
                        </p:par>
                      </p:childTnLst>
                    </p:cTn>
                  </p:par>
                </p:childTnLst>
              </p:cTn>
              <p:nextCondLst>
                <p:cond evt="onClick" delay="0">
                  <p:tgtEl>
                    <p:spTgt spid="3"/>
                  </p:tgtEl>
                </p:cond>
              </p:nextCondLst>
            </p:seq>
            <p:audio>
              <p:cMediaNode vol="80000">
                <p:cTn id="38" fill="hold" display="0">
                  <p:stCondLst>
                    <p:cond delay="indefinite"/>
                  </p:stCondLst>
                  <p:endCondLst>
                    <p:cond evt="onStopAudio" delay="0">
                      <p:tgtEl>
                        <p:sldTgt/>
                      </p:tgtEl>
                    </p:cond>
                  </p:endCondLst>
                </p:cTn>
                <p:tgtEl>
                  <p:spTgt spid="3"/>
                </p:tgtEl>
              </p:cMediaNode>
            </p:audio>
          </p:childTnLst>
        </p:cTn>
      </p:par>
    </p:tnLst>
    <p:bldLst>
      <p:bldP spid="13" grpId="0" animBg="1"/>
      <p:bldP spid="15" grpId="0" animBg="1"/>
      <p:bldP spid="16"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397090" y="3397876"/>
            <a:ext cx="2888093" cy="2407388"/>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1400" b="1" dirty="0">
                <a:ea typeface="ＭＳ Ｐゴシック" pitchFamily="34" charset="-128"/>
              </a:rPr>
              <a:t>The children in the Art Council made our Values Characters from wood with the help of their teachers. Now they can be moved around the school.</a:t>
            </a:r>
          </a:p>
        </p:txBody>
      </p:sp>
      <p:pic>
        <p:nvPicPr>
          <p:cNvPr id="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275597">
            <a:off x="814921" y="644366"/>
            <a:ext cx="2167481" cy="2890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31550">
            <a:off x="6594909" y="347755"/>
            <a:ext cx="2082255" cy="327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343646">
            <a:off x="1044110" y="3595451"/>
            <a:ext cx="1894242" cy="291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96313">
            <a:off x="6491249" y="3499300"/>
            <a:ext cx="1740423" cy="2987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51274" y="404664"/>
            <a:ext cx="2088877"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3092290" y="1374861"/>
            <a:ext cx="609600" cy="609600"/>
          </a:xfrm>
          <a:prstGeom prst="rect">
            <a:avLst/>
          </a:prstGeom>
        </p:spPr>
      </p:pic>
    </p:spTree>
    <p:extLst>
      <p:ext uri="{BB962C8B-B14F-4D97-AF65-F5344CB8AC3E}">
        <p14:creationId xmlns:p14="http://schemas.microsoft.com/office/powerpoint/2010/main" val="23378086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40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1331640" y="1124744"/>
            <a:ext cx="6552728" cy="854968"/>
          </a:xfrm>
        </p:spPr>
        <p:txBody>
          <a:bodyPr/>
          <a:lstStyle/>
          <a:p>
            <a:r>
              <a:rPr lang="en-GB" b="1" i="1" u="dbl" dirty="0">
                <a:effectLst>
                  <a:outerShdw blurRad="38100" dist="38100" dir="2700000" algn="tl">
                    <a:srgbClr val="C0C0C0"/>
                  </a:outerShdw>
                </a:effectLst>
              </a:rPr>
              <a:t>Items for school</a:t>
            </a:r>
          </a:p>
        </p:txBody>
      </p:sp>
      <p:sp>
        <p:nvSpPr>
          <p:cNvPr id="7171" name="Rectangle 3"/>
          <p:cNvSpPr>
            <a:spLocks noGrp="1" noChangeArrowheads="1"/>
          </p:cNvSpPr>
          <p:nvPr>
            <p:ph type="body" sz="half" idx="4294967295"/>
          </p:nvPr>
        </p:nvSpPr>
        <p:spPr>
          <a:xfrm>
            <a:off x="971600" y="2564904"/>
            <a:ext cx="7129462" cy="3096344"/>
          </a:xfrm>
        </p:spPr>
        <p:txBody>
          <a:bodyPr>
            <a:normAutofit lnSpcReduction="10000"/>
          </a:bodyPr>
          <a:lstStyle/>
          <a:p>
            <a:pPr marL="285750" indent="-285750">
              <a:lnSpc>
                <a:spcPct val="80000"/>
              </a:lnSpc>
            </a:pPr>
            <a:r>
              <a:rPr lang="en-GB" dirty="0">
                <a:latin typeface="+mj-lt"/>
              </a:rPr>
              <a:t>School Uniform – </a:t>
            </a:r>
            <a:r>
              <a:rPr lang="en-GB" b="1" u="sng" dirty="0">
                <a:latin typeface="+mj-lt"/>
              </a:rPr>
              <a:t>all named please</a:t>
            </a:r>
            <a:r>
              <a:rPr lang="en-GB" b="1" u="sng" dirty="0" smtClean="0">
                <a:latin typeface="+mj-lt"/>
              </a:rPr>
              <a:t>!!</a:t>
            </a:r>
          </a:p>
          <a:p>
            <a:pPr marL="285750" indent="-285750">
              <a:lnSpc>
                <a:spcPct val="80000"/>
              </a:lnSpc>
            </a:pPr>
            <a:endParaRPr lang="en-GB" b="1" u="sng" dirty="0">
              <a:latin typeface="+mj-lt"/>
            </a:endParaRPr>
          </a:p>
          <a:p>
            <a:pPr marL="285750" indent="-285750">
              <a:lnSpc>
                <a:spcPct val="80000"/>
              </a:lnSpc>
            </a:pPr>
            <a:r>
              <a:rPr lang="en-GB" b="1" u="sng" dirty="0" smtClean="0">
                <a:latin typeface="+mj-lt"/>
              </a:rPr>
              <a:t>School Uniform Website:  </a:t>
            </a:r>
            <a:r>
              <a:rPr lang="en-GB" u="sng" dirty="0">
                <a:hlinkClick r:id="rId5"/>
              </a:rPr>
              <a:t>www.border-embroideries.co.uk</a:t>
            </a:r>
            <a:r>
              <a:rPr lang="en-GB" dirty="0"/>
              <a:t> </a:t>
            </a:r>
          </a:p>
          <a:p>
            <a:pPr indent="0">
              <a:lnSpc>
                <a:spcPct val="80000"/>
              </a:lnSpc>
              <a:buNone/>
            </a:pPr>
            <a:endParaRPr lang="en-GB" dirty="0">
              <a:latin typeface="+mj-lt"/>
            </a:endParaRPr>
          </a:p>
          <a:p>
            <a:pPr marL="285750" indent="-285750">
              <a:lnSpc>
                <a:spcPct val="80000"/>
              </a:lnSpc>
            </a:pPr>
            <a:r>
              <a:rPr lang="en-GB" dirty="0">
                <a:latin typeface="+mj-lt"/>
              </a:rPr>
              <a:t>School bag &amp; pencil case - not compulsory but very helpful</a:t>
            </a:r>
          </a:p>
          <a:p>
            <a:pPr marL="171450" indent="-171450">
              <a:lnSpc>
                <a:spcPct val="80000"/>
              </a:lnSpc>
            </a:pPr>
            <a:endParaRPr lang="en-GB" sz="1200" dirty="0">
              <a:latin typeface="+mj-lt"/>
            </a:endParaRPr>
          </a:p>
          <a:p>
            <a:pPr marL="171450" indent="-171450">
              <a:lnSpc>
                <a:spcPct val="80000"/>
              </a:lnSpc>
            </a:pPr>
            <a:endParaRPr lang="en-GB" sz="1200" dirty="0">
              <a:latin typeface="+mj-lt"/>
            </a:endParaRPr>
          </a:p>
          <a:p>
            <a:pPr marL="285750" indent="-285750">
              <a:lnSpc>
                <a:spcPct val="80000"/>
              </a:lnSpc>
            </a:pPr>
            <a:r>
              <a:rPr lang="en-GB" dirty="0">
                <a:latin typeface="+mj-lt"/>
              </a:rPr>
              <a:t>Painting Overall </a:t>
            </a:r>
            <a:r>
              <a:rPr lang="en-GB" sz="2000" dirty="0">
                <a:latin typeface="+mj-lt"/>
              </a:rPr>
              <a:t>– an old shirt/t-shirt is perfect</a:t>
            </a:r>
          </a:p>
          <a:p>
            <a:pPr marL="342900" indent="-342900">
              <a:lnSpc>
                <a:spcPct val="80000"/>
              </a:lnSpc>
            </a:pPr>
            <a:endParaRPr lang="en-GB" sz="2000" dirty="0">
              <a:latin typeface="+mj-lt"/>
            </a:endParaRPr>
          </a:p>
          <a:p>
            <a:pPr marL="285750" indent="-285750">
              <a:lnSpc>
                <a:spcPct val="80000"/>
              </a:lnSpc>
            </a:pPr>
            <a:r>
              <a:rPr lang="en-GB" dirty="0">
                <a:latin typeface="+mj-lt"/>
              </a:rPr>
              <a:t>Gym kit </a:t>
            </a:r>
            <a:r>
              <a:rPr lang="en-GB" sz="2000" dirty="0">
                <a:latin typeface="+mj-lt"/>
              </a:rPr>
              <a:t>– shorts, t-shirt and slip on black gym shoes</a:t>
            </a:r>
          </a:p>
          <a:p>
            <a:pPr marL="342900" indent="-342900">
              <a:lnSpc>
                <a:spcPct val="80000"/>
              </a:lnSpc>
            </a:pPr>
            <a:endParaRPr lang="en-GB" sz="2000" dirty="0">
              <a:latin typeface="+mj-lt"/>
            </a:endParaRPr>
          </a:p>
          <a:p>
            <a:pPr marL="285750" indent="-285750">
              <a:lnSpc>
                <a:spcPct val="80000"/>
              </a:lnSpc>
            </a:pPr>
            <a:r>
              <a:rPr lang="en-GB" dirty="0">
                <a:latin typeface="+mj-lt"/>
              </a:rPr>
              <a:t>A gym bag to keep their kit in class at all times is very helpful!</a:t>
            </a:r>
          </a:p>
        </p:txBody>
      </p:sp>
      <p:sp>
        <p:nvSpPr>
          <p:cNvPr id="2" name="&quot;No&quot; Symbol 1"/>
          <p:cNvSpPr/>
          <p:nvPr/>
        </p:nvSpPr>
        <p:spPr>
          <a:xfrm>
            <a:off x="2915816" y="3429000"/>
            <a:ext cx="2880320" cy="2088232"/>
          </a:xfrm>
          <a:prstGeom prst="noSmoking">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 name="Slide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236296" y="2204864"/>
            <a:ext cx="609600" cy="609600"/>
          </a:xfrm>
          <a:prstGeom prst="rect">
            <a:avLst/>
          </a:prstGeom>
        </p:spPr>
      </p:pic>
    </p:spTree>
    <p:extLst>
      <p:ext uri="{BB962C8B-B14F-4D97-AF65-F5344CB8AC3E}">
        <p14:creationId xmlns:p14="http://schemas.microsoft.com/office/powerpoint/2010/main" val="23778207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009"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1475656" y="1268760"/>
            <a:ext cx="6400800" cy="685800"/>
          </a:xfrm>
        </p:spPr>
        <p:txBody>
          <a:bodyPr/>
          <a:lstStyle/>
          <a:p>
            <a:r>
              <a:rPr lang="en-GB" b="1" i="1" u="dbl" dirty="0"/>
              <a:t>Our School Day</a:t>
            </a:r>
          </a:p>
        </p:txBody>
      </p:sp>
      <p:sp>
        <p:nvSpPr>
          <p:cNvPr id="15365" name="Rectangle 5"/>
          <p:cNvSpPr>
            <a:spLocks noGrp="1" noChangeArrowheads="1"/>
          </p:cNvSpPr>
          <p:nvPr>
            <p:ph type="body" sz="half" idx="4294967295"/>
          </p:nvPr>
        </p:nvSpPr>
        <p:spPr>
          <a:xfrm>
            <a:off x="1115616" y="2132856"/>
            <a:ext cx="2922984" cy="3312368"/>
          </a:xfrm>
          <a:prstGeom prst="rect">
            <a:avLst/>
          </a:prstGeom>
          <a:noFill/>
          <a:ln w="63500" cap="rnd">
            <a:solidFill>
              <a:schemeClr val="tx1"/>
            </a:solidFill>
            <a:prstDash val="sysDot"/>
            <a:miter lim="800000"/>
            <a:headEnd/>
            <a:tailEnd/>
          </a:ln>
        </p:spPr>
        <p:txBody>
          <a:bodyPr>
            <a:noAutofit/>
          </a:bodyPr>
          <a:lstStyle/>
          <a:p>
            <a:pPr algn="ctr">
              <a:lnSpc>
                <a:spcPct val="100000"/>
              </a:lnSpc>
              <a:buFontTx/>
              <a:buNone/>
            </a:pPr>
            <a:r>
              <a:rPr lang="en-GB" sz="1400" b="1" u="sng" dirty="0">
                <a:latin typeface="+mj-lt"/>
              </a:rPr>
              <a:t>Important times</a:t>
            </a:r>
          </a:p>
          <a:p>
            <a:pPr algn="ctr">
              <a:lnSpc>
                <a:spcPct val="100000"/>
              </a:lnSpc>
              <a:buFontTx/>
              <a:buNone/>
            </a:pPr>
            <a:endParaRPr lang="en-GB" sz="1400" dirty="0">
              <a:latin typeface="+mj-lt"/>
            </a:endParaRPr>
          </a:p>
          <a:p>
            <a:pPr algn="ctr">
              <a:lnSpc>
                <a:spcPct val="100000"/>
              </a:lnSpc>
              <a:buFontTx/>
              <a:buNone/>
            </a:pPr>
            <a:r>
              <a:rPr lang="en-GB" sz="1400" dirty="0">
                <a:latin typeface="+mj-lt"/>
              </a:rPr>
              <a:t>Due to the current </a:t>
            </a:r>
            <a:r>
              <a:rPr lang="en-GB" sz="1400" dirty="0" smtClean="0">
                <a:latin typeface="+mj-lt"/>
              </a:rPr>
              <a:t>circumstances </a:t>
            </a:r>
            <a:r>
              <a:rPr lang="en-GB" sz="1400" dirty="0">
                <a:latin typeface="+mj-lt"/>
              </a:rPr>
              <a:t>the information here would vary.</a:t>
            </a:r>
          </a:p>
          <a:p>
            <a:pPr algn="ctr">
              <a:lnSpc>
                <a:spcPct val="100000"/>
              </a:lnSpc>
              <a:buFontTx/>
              <a:buNone/>
            </a:pPr>
            <a:endParaRPr lang="en-GB" sz="1400" dirty="0">
              <a:latin typeface="+mj-lt"/>
            </a:endParaRPr>
          </a:p>
          <a:p>
            <a:pPr algn="ctr">
              <a:lnSpc>
                <a:spcPct val="100000"/>
              </a:lnSpc>
              <a:buFontTx/>
              <a:buNone/>
            </a:pPr>
            <a:r>
              <a:rPr lang="en-GB" sz="1400" dirty="0">
                <a:latin typeface="+mj-lt"/>
              </a:rPr>
              <a:t>*Breakfast Club will run but details will be confirmed – you will need to apply for a place*</a:t>
            </a:r>
          </a:p>
          <a:p>
            <a:pPr>
              <a:lnSpc>
                <a:spcPct val="100000"/>
              </a:lnSpc>
              <a:buFontTx/>
              <a:buNone/>
            </a:pPr>
            <a:endParaRPr lang="en-GB" sz="1400" dirty="0">
              <a:latin typeface="+mj-lt"/>
            </a:endParaRPr>
          </a:p>
          <a:p>
            <a:pPr algn="ctr">
              <a:lnSpc>
                <a:spcPct val="100000"/>
              </a:lnSpc>
              <a:buFontTx/>
              <a:buNone/>
            </a:pPr>
            <a:r>
              <a:rPr lang="en-GB" sz="1400" dirty="0">
                <a:latin typeface="+mj-lt"/>
              </a:rPr>
              <a:t>Details of the school day will be sent out with confirmation of classes in due course </a:t>
            </a:r>
            <a:r>
              <a:rPr lang="en-GB" sz="1400" dirty="0">
                <a:latin typeface="+mj-lt"/>
                <a:sym typeface="Wingdings" panose="05000000000000000000" pitchFamily="2" charset="2"/>
              </a:rPr>
              <a:t></a:t>
            </a:r>
            <a:endParaRPr lang="en-GB" sz="1400" dirty="0">
              <a:latin typeface="+mj-lt"/>
            </a:endParaRPr>
          </a:p>
        </p:txBody>
      </p:sp>
      <p:sp>
        <p:nvSpPr>
          <p:cNvPr id="15366" name="Rectangle 6"/>
          <p:cNvSpPr>
            <a:spLocks noGrp="1" noChangeArrowheads="1"/>
          </p:cNvSpPr>
          <p:nvPr>
            <p:ph type="body" sz="half" idx="4294967295"/>
          </p:nvPr>
        </p:nvSpPr>
        <p:spPr>
          <a:xfrm>
            <a:off x="4644008" y="2060849"/>
            <a:ext cx="3456384" cy="3456384"/>
          </a:xfrm>
          <a:prstGeom prst="rect">
            <a:avLst/>
          </a:prstGeom>
          <a:noFill/>
          <a:ln w="63500" cap="rnd">
            <a:solidFill>
              <a:schemeClr val="tx1"/>
            </a:solidFill>
            <a:prstDash val="sysDot"/>
            <a:miter lim="800000"/>
            <a:headEnd/>
            <a:tailEnd/>
          </a:ln>
        </p:spPr>
        <p:txBody>
          <a:bodyPr>
            <a:noAutofit/>
          </a:bodyPr>
          <a:lstStyle/>
          <a:p>
            <a:pPr algn="ctr">
              <a:lnSpc>
                <a:spcPct val="100000"/>
              </a:lnSpc>
              <a:buFontTx/>
              <a:buNone/>
            </a:pPr>
            <a:r>
              <a:rPr lang="en-GB" sz="1400" b="1" u="dbl" dirty="0">
                <a:latin typeface="+mj-lt"/>
              </a:rPr>
              <a:t>A Usual P1 Day</a:t>
            </a:r>
          </a:p>
          <a:p>
            <a:pPr>
              <a:lnSpc>
                <a:spcPct val="100000"/>
              </a:lnSpc>
              <a:buFontTx/>
              <a:buNone/>
            </a:pPr>
            <a:endParaRPr lang="en-GB" sz="1200" dirty="0">
              <a:latin typeface="+mj-lt"/>
            </a:endParaRPr>
          </a:p>
          <a:p>
            <a:pPr>
              <a:lnSpc>
                <a:spcPct val="100000"/>
              </a:lnSpc>
              <a:buFontTx/>
              <a:buNone/>
            </a:pPr>
            <a:r>
              <a:rPr lang="en-GB" sz="1200" b="1" dirty="0">
                <a:latin typeface="+mj-lt"/>
              </a:rPr>
              <a:t>Language Time </a:t>
            </a:r>
          </a:p>
          <a:p>
            <a:pPr>
              <a:lnSpc>
                <a:spcPct val="100000"/>
              </a:lnSpc>
              <a:buFontTx/>
              <a:buNone/>
            </a:pPr>
            <a:r>
              <a:rPr lang="en-GB" sz="1200" dirty="0">
                <a:latin typeface="+mj-lt"/>
              </a:rPr>
              <a:t>We will play reading games, use Big Books, practise our writing and have fun with our letter sounds</a:t>
            </a:r>
          </a:p>
          <a:p>
            <a:pPr>
              <a:lnSpc>
                <a:spcPct val="100000"/>
              </a:lnSpc>
              <a:buFontTx/>
              <a:buNone/>
            </a:pPr>
            <a:endParaRPr lang="en-GB" sz="1200" dirty="0">
              <a:latin typeface="+mj-lt"/>
            </a:endParaRPr>
          </a:p>
          <a:p>
            <a:pPr>
              <a:lnSpc>
                <a:spcPct val="100000"/>
              </a:lnSpc>
              <a:buFontTx/>
              <a:buNone/>
            </a:pPr>
            <a:r>
              <a:rPr lang="en-GB" sz="1200" b="1" dirty="0">
                <a:latin typeface="+mj-lt"/>
              </a:rPr>
              <a:t>Number Time</a:t>
            </a:r>
          </a:p>
          <a:p>
            <a:pPr>
              <a:lnSpc>
                <a:spcPct val="100000"/>
              </a:lnSpc>
              <a:buFontTx/>
              <a:buNone/>
            </a:pPr>
            <a:r>
              <a:rPr lang="en-GB" sz="1200" dirty="0">
                <a:latin typeface="+mj-lt"/>
              </a:rPr>
              <a:t>We will investigate and explore our numbers, shapes and lots more</a:t>
            </a:r>
          </a:p>
          <a:p>
            <a:pPr>
              <a:lnSpc>
                <a:spcPct val="100000"/>
              </a:lnSpc>
              <a:buFontTx/>
              <a:buNone/>
            </a:pPr>
            <a:endParaRPr lang="en-GB" sz="1200" dirty="0">
              <a:latin typeface="+mj-lt"/>
            </a:endParaRPr>
          </a:p>
          <a:p>
            <a:pPr>
              <a:lnSpc>
                <a:spcPct val="100000"/>
              </a:lnSpc>
              <a:buFontTx/>
              <a:buNone/>
            </a:pPr>
            <a:r>
              <a:rPr lang="en-GB" sz="1200" b="1" dirty="0">
                <a:latin typeface="+mj-lt"/>
              </a:rPr>
              <a:t>Topic Time</a:t>
            </a:r>
          </a:p>
          <a:p>
            <a:pPr>
              <a:lnSpc>
                <a:spcPct val="100000"/>
              </a:lnSpc>
              <a:buFontTx/>
              <a:buNone/>
            </a:pPr>
            <a:r>
              <a:rPr lang="en-GB" sz="1200" dirty="0">
                <a:latin typeface="+mj-lt"/>
              </a:rPr>
              <a:t>We will play with lots of activities, have arts and craft time all about our topic</a:t>
            </a:r>
          </a:p>
          <a:p>
            <a:pPr>
              <a:lnSpc>
                <a:spcPct val="100000"/>
              </a:lnSpc>
              <a:buFontTx/>
              <a:buNone/>
            </a:pPr>
            <a:endParaRPr lang="en-GB" sz="1200" dirty="0">
              <a:latin typeface="+mj-lt"/>
            </a:endParaRPr>
          </a:p>
          <a:p>
            <a:pPr algn="ctr">
              <a:lnSpc>
                <a:spcPct val="100000"/>
              </a:lnSpc>
              <a:buFontTx/>
              <a:buNone/>
            </a:pPr>
            <a:r>
              <a:rPr lang="en-GB" sz="1200" b="1" dirty="0">
                <a:latin typeface="+mj-lt"/>
              </a:rPr>
              <a:t>Big focus on play, fun and enjoyment!</a:t>
            </a:r>
          </a:p>
        </p:txBody>
      </p:sp>
      <p:pic>
        <p:nvPicPr>
          <p:cNvPr id="2" name="Slide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475656" y="1052736"/>
            <a:ext cx="609600" cy="609600"/>
          </a:xfrm>
          <a:prstGeom prst="rect">
            <a:avLst/>
          </a:prstGeom>
        </p:spPr>
      </p:pic>
    </p:spTree>
    <p:extLst>
      <p:ext uri="{BB962C8B-B14F-4D97-AF65-F5344CB8AC3E}">
        <p14:creationId xmlns:p14="http://schemas.microsoft.com/office/powerpoint/2010/main" val="134679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00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842901" y="1041235"/>
            <a:ext cx="7402016" cy="975419"/>
          </a:xfrm>
        </p:spPr>
        <p:txBody>
          <a:bodyPr>
            <a:normAutofit/>
          </a:bodyPr>
          <a:lstStyle/>
          <a:p>
            <a:r>
              <a:rPr lang="en-GB" sz="2800" b="1" i="1" u="dbl" dirty="0"/>
              <a:t>Attendance </a:t>
            </a:r>
            <a:br>
              <a:rPr lang="en-GB" sz="2800" b="1" i="1" u="dbl" dirty="0"/>
            </a:br>
            <a:r>
              <a:rPr lang="en-GB" sz="2800" b="1" i="1" u="dbl" dirty="0"/>
              <a:t>and Timekeeping</a:t>
            </a:r>
          </a:p>
        </p:txBody>
      </p:sp>
      <p:sp>
        <p:nvSpPr>
          <p:cNvPr id="10247" name="Text Box 7"/>
          <p:cNvSpPr txBox="1">
            <a:spLocks noChangeArrowheads="1"/>
          </p:cNvSpPr>
          <p:nvPr/>
        </p:nvSpPr>
        <p:spPr bwMode="auto">
          <a:xfrm>
            <a:off x="468313" y="16287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atin typeface="+mj-lt"/>
            </a:endParaRPr>
          </a:p>
        </p:txBody>
      </p:sp>
      <p:sp>
        <p:nvSpPr>
          <p:cNvPr id="10248" name="Text Box 8"/>
          <p:cNvSpPr txBox="1">
            <a:spLocks noChangeArrowheads="1"/>
          </p:cNvSpPr>
          <p:nvPr/>
        </p:nvSpPr>
        <p:spPr bwMode="auto">
          <a:xfrm>
            <a:off x="972109" y="2348880"/>
            <a:ext cx="7272808" cy="300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spcBef>
                <a:spcPct val="50000"/>
              </a:spcBef>
              <a:buFont typeface="Arial" panose="020B0604020202020204" pitchFamily="34" charset="0"/>
              <a:buChar char="•"/>
            </a:pPr>
            <a:r>
              <a:rPr lang="en-GB" dirty="0">
                <a:latin typeface="+mj-lt"/>
              </a:rPr>
              <a:t>Please call us if your child won’t be attending school – for the children’s safety we follow up every child who is not here by 9.30am</a:t>
            </a:r>
          </a:p>
          <a:p>
            <a:pPr marL="342900" indent="-342900">
              <a:spcBef>
                <a:spcPct val="50000"/>
              </a:spcBef>
              <a:buFont typeface="Arial" panose="020B0604020202020204" pitchFamily="34" charset="0"/>
              <a:buChar char="•"/>
            </a:pPr>
            <a:r>
              <a:rPr lang="en-GB" dirty="0">
                <a:latin typeface="+mj-lt"/>
              </a:rPr>
              <a:t>Medical and Dental appointments</a:t>
            </a:r>
          </a:p>
          <a:p>
            <a:pPr marL="342900" indent="-342900">
              <a:spcBef>
                <a:spcPct val="50000"/>
              </a:spcBef>
              <a:buFont typeface="Arial" panose="020B0604020202020204" pitchFamily="34" charset="0"/>
              <a:buChar char="•"/>
            </a:pPr>
            <a:r>
              <a:rPr lang="en-GB" dirty="0">
                <a:latin typeface="+mj-lt"/>
              </a:rPr>
              <a:t>Holidays should be arranged during official school holidays</a:t>
            </a:r>
          </a:p>
          <a:p>
            <a:pPr marL="342900" indent="-342900">
              <a:spcBef>
                <a:spcPct val="50000"/>
              </a:spcBef>
              <a:buFont typeface="Arial" panose="020B0604020202020204" pitchFamily="34" charset="0"/>
              <a:buChar char="•"/>
            </a:pPr>
            <a:r>
              <a:rPr lang="en-GB" dirty="0">
                <a:latin typeface="+mj-lt"/>
              </a:rPr>
              <a:t>We operate a soft start between 8.50am and 9am, you can bring your child to class to help them settle and chat to the teacher, this will really help your child! Please ensure you vacate the classroom for 9am.</a:t>
            </a:r>
          </a:p>
        </p:txBody>
      </p:sp>
      <p:sp>
        <p:nvSpPr>
          <p:cNvPr id="5" name="&quot;No&quot; Symbol 4"/>
          <p:cNvSpPr/>
          <p:nvPr/>
        </p:nvSpPr>
        <p:spPr>
          <a:xfrm>
            <a:off x="2699792" y="2348880"/>
            <a:ext cx="3312368" cy="3168352"/>
          </a:xfrm>
          <a:prstGeom prst="noSmoking">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31640" y="1202531"/>
            <a:ext cx="609600" cy="609600"/>
          </a:xfrm>
          <a:prstGeom prst="rect">
            <a:avLst/>
          </a:prstGeom>
        </p:spPr>
      </p:pic>
    </p:spTree>
    <p:extLst>
      <p:ext uri="{BB962C8B-B14F-4D97-AF65-F5344CB8AC3E}">
        <p14:creationId xmlns:p14="http://schemas.microsoft.com/office/powerpoint/2010/main" val="16197569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66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ustom 1">
      <a:dk1>
        <a:sysClr val="windowText" lastClr="000000"/>
      </a:dk1>
      <a:lt1>
        <a:srgbClr val="FFC000"/>
      </a:lt1>
      <a:dk2>
        <a:srgbClr val="1F497D"/>
      </a:dk2>
      <a:lt2>
        <a:srgbClr val="FFC000"/>
      </a:lt2>
      <a:accent1>
        <a:srgbClr val="4F81BD"/>
      </a:accent1>
      <a:accent2>
        <a:srgbClr val="9999FF"/>
      </a:accent2>
      <a:accent3>
        <a:srgbClr val="FFC000"/>
      </a:accent3>
      <a:accent4>
        <a:srgbClr val="FE66FF"/>
      </a:accent4>
      <a:accent5>
        <a:srgbClr val="4BACC6"/>
      </a:accent5>
      <a:accent6>
        <a:srgbClr val="FFFF00"/>
      </a:accent6>
      <a:hlink>
        <a:srgbClr val="0000FF"/>
      </a:hlink>
      <a:folHlink>
        <a:srgbClr val="800080"/>
      </a:folHlink>
    </a:clrScheme>
    <a:fontScheme name="Custom 1">
      <a:majorFont>
        <a:latin typeface="Comic Sans MS"/>
        <a:ea typeface=""/>
        <a:cs typeface=""/>
      </a:majorFont>
      <a:minorFont>
        <a:latin typeface="Comic Sans MS"/>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F0F48754D35245B32697FBC19C2AC2" ma:contentTypeVersion="12" ma:contentTypeDescription="Create a new document." ma:contentTypeScope="" ma:versionID="0f7a66c5b293fb56026a75fe3ec08234">
  <xsd:schema xmlns:xsd="http://www.w3.org/2001/XMLSchema" xmlns:xs="http://www.w3.org/2001/XMLSchema" xmlns:p="http://schemas.microsoft.com/office/2006/metadata/properties" xmlns:ns3="ef4e7df3-116f-4a7e-8b14-df2d4a194cd3" xmlns:ns4="af8431f7-4060-45c5-bf69-f2b9d33b0e16" targetNamespace="http://schemas.microsoft.com/office/2006/metadata/properties" ma:root="true" ma:fieldsID="f74163fba10bec83120bc316069cf4da" ns3:_="" ns4:_="">
    <xsd:import namespace="ef4e7df3-116f-4a7e-8b14-df2d4a194cd3"/>
    <xsd:import namespace="af8431f7-4060-45c5-bf69-f2b9d33b0e1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DateTaken"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4e7df3-116f-4a7e-8b14-df2d4a194cd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f8431f7-4060-45c5-bf69-f2b9d33b0e1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E314495-FF3B-4816-AB5A-D52A065723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4e7df3-116f-4a7e-8b14-df2d4a194cd3"/>
    <ds:schemaRef ds:uri="af8431f7-4060-45c5-bf69-f2b9d33b0e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837EF8-E2AD-4C5B-A0CB-247D412D949E}">
  <ds:schemaRefs>
    <ds:schemaRef ds:uri="http://schemas.microsoft.com/sharepoint/v3/contenttype/forms"/>
  </ds:schemaRefs>
</ds:datastoreItem>
</file>

<file path=customXml/itemProps3.xml><?xml version="1.0" encoding="utf-8"?>
<ds:datastoreItem xmlns:ds="http://schemas.openxmlformats.org/officeDocument/2006/customXml" ds:itemID="{5129711E-8844-41DF-8BCE-3D471FB1B825}">
  <ds:schemaRefs>
    <ds:schemaRef ds:uri="http://purl.org/dc/elements/1.1/"/>
    <ds:schemaRef ds:uri="http://schemas.openxmlformats.org/package/2006/metadata/core-properties"/>
    <ds:schemaRef ds:uri="http://schemas.microsoft.com/office/2006/metadata/properties"/>
    <ds:schemaRef ds:uri="http://www.w3.org/XML/1998/namespace"/>
    <ds:schemaRef ds:uri="ef4e7df3-116f-4a7e-8b14-df2d4a194cd3"/>
    <ds:schemaRef ds:uri="http://schemas.microsoft.com/office/2006/documentManagement/types"/>
    <ds:schemaRef ds:uri="http://schemas.microsoft.com/office/infopath/2007/PartnerControls"/>
    <ds:schemaRef ds:uri="af8431f7-4060-45c5-bf69-f2b9d33b0e16"/>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Couture</Template>
  <TotalTime>2944</TotalTime>
  <Words>3010</Words>
  <Application>Microsoft Office PowerPoint</Application>
  <PresentationFormat>On-screen Show (4:3)</PresentationFormat>
  <Paragraphs>270</Paragraphs>
  <Slides>23</Slides>
  <Notes>21</Notes>
  <HiddenSlides>0</HiddenSlides>
  <MMClips>21</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Couture</vt:lpstr>
      <vt:lpstr>P1 Induction Presentation</vt:lpstr>
      <vt:lpstr>Home + School =Success!</vt:lpstr>
      <vt:lpstr>PowerPoint Presentation</vt:lpstr>
      <vt:lpstr>Eastbank Values</vt:lpstr>
      <vt:lpstr>Our Values</vt:lpstr>
      <vt:lpstr>PowerPoint Presentation</vt:lpstr>
      <vt:lpstr>Items for school</vt:lpstr>
      <vt:lpstr>Our School Day</vt:lpstr>
      <vt:lpstr>Attendance  and Timekeeping</vt:lpstr>
      <vt:lpstr>Playtime</vt:lpstr>
      <vt:lpstr>Lunchtime</vt:lpstr>
      <vt:lpstr>Eastbank Expectations</vt:lpstr>
      <vt:lpstr>Above and beyond</vt:lpstr>
      <vt:lpstr>Eastbank Play Team </vt:lpstr>
      <vt:lpstr>P1 Play Pedagogy Why Play?</vt:lpstr>
      <vt:lpstr>PowerPoint Presentation</vt:lpstr>
      <vt:lpstr>Supporting your child’s learning</vt:lpstr>
      <vt:lpstr>Medication/illness during School</vt:lpstr>
      <vt:lpstr>How can you get involved at Eastbank Primary?</vt:lpstr>
      <vt:lpstr>Best Start Grant</vt:lpstr>
      <vt:lpstr>Glasgow City Council</vt:lpstr>
      <vt:lpstr>Something to ponder on …</vt:lpstr>
      <vt:lpstr>PowerPoint Presentation</vt:lpstr>
    </vt:vector>
  </TitlesOfParts>
  <Company>Glasgow City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P1 Induction Day</dc:title>
  <dc:creator>McBurnie, A  ( Eastbank Primary )</dc:creator>
  <cp:lastModifiedBy>Minnis, G  ( Eastbank Primary )</cp:lastModifiedBy>
  <cp:revision>41</cp:revision>
  <dcterms:created xsi:type="dcterms:W3CDTF">2019-05-14T16:03:16Z</dcterms:created>
  <dcterms:modified xsi:type="dcterms:W3CDTF">2020-06-15T17:27:39Z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0x01010067F0F48754D35245B32697FBC19C2AC2</vt:lpwstr>
  </property>
</Properties>
</file>